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0"/>
  </p:notesMasterIdLst>
  <p:handoutMasterIdLst>
    <p:handoutMasterId r:id="rId31"/>
  </p:handoutMasterIdLst>
  <p:sldIdLst>
    <p:sldId id="256" r:id="rId2"/>
    <p:sldId id="541" r:id="rId3"/>
    <p:sldId id="540" r:id="rId4"/>
    <p:sldId id="717" r:id="rId5"/>
    <p:sldId id="718" r:id="rId6"/>
    <p:sldId id="719" r:id="rId7"/>
    <p:sldId id="720" r:id="rId8"/>
    <p:sldId id="721" r:id="rId9"/>
    <p:sldId id="723" r:id="rId10"/>
    <p:sldId id="724" r:id="rId11"/>
    <p:sldId id="722" r:id="rId12"/>
    <p:sldId id="725" r:id="rId13"/>
    <p:sldId id="727" r:id="rId14"/>
    <p:sldId id="728" r:id="rId15"/>
    <p:sldId id="726" r:id="rId16"/>
    <p:sldId id="712" r:id="rId17"/>
    <p:sldId id="729" r:id="rId18"/>
    <p:sldId id="715" r:id="rId19"/>
    <p:sldId id="730" r:id="rId20"/>
    <p:sldId id="731" r:id="rId21"/>
    <p:sldId id="732" r:id="rId22"/>
    <p:sldId id="733" r:id="rId23"/>
    <p:sldId id="735" r:id="rId24"/>
    <p:sldId id="739" r:id="rId25"/>
    <p:sldId id="736" r:id="rId26"/>
    <p:sldId id="738" r:id="rId27"/>
    <p:sldId id="737" r:id="rId28"/>
    <p:sldId id="628" r:id="rId29"/>
  </p:sldIdLst>
  <p:sldSz cx="9144000" cy="6858000" type="screen4x3"/>
  <p:notesSz cx="7315200" cy="9601200"/>
  <p:defaultTextStyle>
    <a:defPPr>
      <a:defRPr lang="en-US"/>
    </a:defPPr>
    <a:lvl1pPr algn="l" rtl="0" fontAlgn="base">
      <a:spcBef>
        <a:spcPct val="20000"/>
      </a:spcBef>
      <a:spcAft>
        <a:spcPct val="0"/>
      </a:spcAft>
      <a:defRPr kern="1200">
        <a:solidFill>
          <a:schemeClr val="tx1"/>
        </a:solidFill>
        <a:latin typeface="Arial" charset="0"/>
        <a:ea typeface="+mn-ea"/>
        <a:cs typeface="+mn-cs"/>
      </a:defRPr>
    </a:lvl1pPr>
    <a:lvl2pPr marL="457200" algn="l" rtl="0" fontAlgn="base">
      <a:spcBef>
        <a:spcPct val="20000"/>
      </a:spcBef>
      <a:spcAft>
        <a:spcPct val="0"/>
      </a:spcAft>
      <a:defRPr kern="1200">
        <a:solidFill>
          <a:schemeClr val="tx1"/>
        </a:solidFill>
        <a:latin typeface="Arial" charset="0"/>
        <a:ea typeface="+mn-ea"/>
        <a:cs typeface="+mn-cs"/>
      </a:defRPr>
    </a:lvl2pPr>
    <a:lvl3pPr marL="914400" algn="l" rtl="0" fontAlgn="base">
      <a:spcBef>
        <a:spcPct val="20000"/>
      </a:spcBef>
      <a:spcAft>
        <a:spcPct val="0"/>
      </a:spcAft>
      <a:defRPr kern="1200">
        <a:solidFill>
          <a:schemeClr val="tx1"/>
        </a:solidFill>
        <a:latin typeface="Arial" charset="0"/>
        <a:ea typeface="+mn-ea"/>
        <a:cs typeface="+mn-cs"/>
      </a:defRPr>
    </a:lvl3pPr>
    <a:lvl4pPr marL="1371600" algn="l" rtl="0" fontAlgn="base">
      <a:spcBef>
        <a:spcPct val="20000"/>
      </a:spcBef>
      <a:spcAft>
        <a:spcPct val="0"/>
      </a:spcAft>
      <a:defRPr kern="1200">
        <a:solidFill>
          <a:schemeClr val="tx1"/>
        </a:solidFill>
        <a:latin typeface="Arial" charset="0"/>
        <a:ea typeface="+mn-ea"/>
        <a:cs typeface="+mn-cs"/>
      </a:defRPr>
    </a:lvl4pPr>
    <a:lvl5pPr marL="1828800" algn="l" rtl="0" fontAlgn="base">
      <a:spcBef>
        <a:spcPct val="2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336699"/>
    <a:srgbClr val="33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463" autoAdjust="0"/>
  </p:normalViewPr>
  <p:slideViewPr>
    <p:cSldViewPr>
      <p:cViewPr varScale="1">
        <p:scale>
          <a:sx n="100" d="100"/>
          <a:sy n="100" d="100"/>
        </p:scale>
        <p:origin x="4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7" d="100"/>
          <a:sy n="87" d="100"/>
        </p:scale>
        <p:origin x="-3798"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5" y="1"/>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t" anchorCtr="0" compatLnSpc="1">
            <a:prstTxWarp prst="textNoShape">
              <a:avLst/>
            </a:prstTxWarp>
          </a:bodyPr>
          <a:lstStyle>
            <a:lvl1pPr>
              <a:spcBef>
                <a:spcPct val="0"/>
              </a:spcBef>
              <a:defRPr sz="1300"/>
            </a:lvl1pPr>
          </a:lstStyle>
          <a:p>
            <a:pPr>
              <a:defRPr/>
            </a:pPr>
            <a:endParaRPr lang="en-US" dirty="0"/>
          </a:p>
        </p:txBody>
      </p:sp>
      <p:sp>
        <p:nvSpPr>
          <p:cNvPr id="20483" name="Rectangle 3"/>
          <p:cNvSpPr>
            <a:spLocks noGrp="1" noChangeArrowheads="1"/>
          </p:cNvSpPr>
          <p:nvPr>
            <p:ph type="dt" sz="quarter" idx="1"/>
          </p:nvPr>
        </p:nvSpPr>
        <p:spPr bwMode="auto">
          <a:xfrm>
            <a:off x="4144622" y="1"/>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t" anchorCtr="0" compatLnSpc="1">
            <a:prstTxWarp prst="textNoShape">
              <a:avLst/>
            </a:prstTxWarp>
          </a:bodyPr>
          <a:lstStyle>
            <a:lvl1pPr algn="r">
              <a:spcBef>
                <a:spcPct val="0"/>
              </a:spcBef>
              <a:defRPr sz="1300"/>
            </a:lvl1pPr>
          </a:lstStyle>
          <a:p>
            <a:pPr>
              <a:defRPr/>
            </a:pPr>
            <a:endParaRPr lang="en-US" dirty="0"/>
          </a:p>
        </p:txBody>
      </p:sp>
      <p:sp>
        <p:nvSpPr>
          <p:cNvPr id="20484" name="Rectangle 4"/>
          <p:cNvSpPr>
            <a:spLocks noGrp="1" noChangeArrowheads="1"/>
          </p:cNvSpPr>
          <p:nvPr>
            <p:ph type="ftr" sz="quarter" idx="2"/>
          </p:nvPr>
        </p:nvSpPr>
        <p:spPr bwMode="auto">
          <a:xfrm>
            <a:off x="5" y="9119173"/>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b" anchorCtr="0" compatLnSpc="1">
            <a:prstTxWarp prst="textNoShape">
              <a:avLst/>
            </a:prstTxWarp>
          </a:bodyPr>
          <a:lstStyle>
            <a:lvl1pPr>
              <a:spcBef>
                <a:spcPct val="0"/>
              </a:spcBef>
              <a:defRPr sz="1300"/>
            </a:lvl1pPr>
          </a:lstStyle>
          <a:p>
            <a:pPr>
              <a:defRPr/>
            </a:pPr>
            <a:endParaRPr lang="en-US" dirty="0"/>
          </a:p>
        </p:txBody>
      </p:sp>
      <p:sp>
        <p:nvSpPr>
          <p:cNvPr id="20485" name="Rectangle 5"/>
          <p:cNvSpPr>
            <a:spLocks noGrp="1" noChangeArrowheads="1"/>
          </p:cNvSpPr>
          <p:nvPr>
            <p:ph type="sldNum" sz="quarter" idx="3"/>
          </p:nvPr>
        </p:nvSpPr>
        <p:spPr bwMode="auto">
          <a:xfrm>
            <a:off x="4144622" y="9119173"/>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b" anchorCtr="0" compatLnSpc="1">
            <a:prstTxWarp prst="textNoShape">
              <a:avLst/>
            </a:prstTxWarp>
          </a:bodyPr>
          <a:lstStyle>
            <a:lvl1pPr algn="r">
              <a:spcBef>
                <a:spcPct val="0"/>
              </a:spcBef>
              <a:defRPr sz="1300"/>
            </a:lvl1pPr>
          </a:lstStyle>
          <a:p>
            <a:pPr>
              <a:defRPr/>
            </a:pPr>
            <a:fld id="{5D214A1D-16C9-4262-890E-7A28FF061365}" type="slidenum">
              <a:rPr lang="en-US"/>
              <a:pPr>
                <a:defRPr/>
              </a:pPr>
              <a:t>‹#›</a:t>
            </a:fld>
            <a:endParaRPr lang="en-US" dirty="0"/>
          </a:p>
        </p:txBody>
      </p:sp>
    </p:spTree>
    <p:extLst>
      <p:ext uri="{BB962C8B-B14F-4D97-AF65-F5344CB8AC3E}">
        <p14:creationId xmlns:p14="http://schemas.microsoft.com/office/powerpoint/2010/main" val="24598206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5" y="1"/>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t" anchorCtr="0" compatLnSpc="1">
            <a:prstTxWarp prst="textNoShape">
              <a:avLst/>
            </a:prstTxWarp>
          </a:bodyPr>
          <a:lstStyle>
            <a:lvl1pPr>
              <a:spcBef>
                <a:spcPct val="0"/>
              </a:spcBef>
              <a:defRPr sz="1300"/>
            </a:lvl1pPr>
          </a:lstStyle>
          <a:p>
            <a:pPr>
              <a:defRPr/>
            </a:pPr>
            <a:endParaRPr lang="en-US" dirty="0"/>
          </a:p>
        </p:txBody>
      </p:sp>
      <p:sp>
        <p:nvSpPr>
          <p:cNvPr id="38915" name="Rectangle 3"/>
          <p:cNvSpPr>
            <a:spLocks noGrp="1" noChangeArrowheads="1"/>
          </p:cNvSpPr>
          <p:nvPr>
            <p:ph type="dt" idx="1"/>
          </p:nvPr>
        </p:nvSpPr>
        <p:spPr bwMode="auto">
          <a:xfrm>
            <a:off x="4144622" y="1"/>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t" anchorCtr="0" compatLnSpc="1">
            <a:prstTxWarp prst="textNoShape">
              <a:avLst/>
            </a:prstTxWarp>
          </a:bodyPr>
          <a:lstStyle>
            <a:lvl1pPr algn="r">
              <a:spcBef>
                <a:spcPct val="0"/>
              </a:spcBef>
              <a:defRPr sz="1300"/>
            </a:lvl1pPr>
          </a:lstStyle>
          <a:p>
            <a:pPr>
              <a:defRPr/>
            </a:pPr>
            <a:endParaRPr lang="en-US" dirty="0"/>
          </a:p>
        </p:txBody>
      </p:sp>
      <p:sp>
        <p:nvSpPr>
          <p:cNvPr id="39940"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732185" y="4561235"/>
            <a:ext cx="5850835" cy="432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5" y="9119173"/>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b" anchorCtr="0" compatLnSpc="1">
            <a:prstTxWarp prst="textNoShape">
              <a:avLst/>
            </a:prstTxWarp>
          </a:bodyPr>
          <a:lstStyle>
            <a:lvl1pPr>
              <a:spcBef>
                <a:spcPct val="0"/>
              </a:spcBef>
              <a:defRPr sz="1300"/>
            </a:lvl1pPr>
          </a:lstStyle>
          <a:p>
            <a:pPr>
              <a:defRPr/>
            </a:pPr>
            <a:endParaRPr lang="en-US" dirty="0"/>
          </a:p>
        </p:txBody>
      </p:sp>
      <p:sp>
        <p:nvSpPr>
          <p:cNvPr id="38919" name="Rectangle 7"/>
          <p:cNvSpPr>
            <a:spLocks noGrp="1" noChangeArrowheads="1"/>
          </p:cNvSpPr>
          <p:nvPr>
            <p:ph type="sldNum" sz="quarter" idx="5"/>
          </p:nvPr>
        </p:nvSpPr>
        <p:spPr bwMode="auto">
          <a:xfrm>
            <a:off x="4144622" y="9119173"/>
            <a:ext cx="3168926" cy="4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5" tIns="47532" rIns="95065" bIns="47532" numCol="1" anchor="b" anchorCtr="0" compatLnSpc="1">
            <a:prstTxWarp prst="textNoShape">
              <a:avLst/>
            </a:prstTxWarp>
          </a:bodyPr>
          <a:lstStyle>
            <a:lvl1pPr algn="r">
              <a:spcBef>
                <a:spcPct val="0"/>
              </a:spcBef>
              <a:defRPr sz="1300"/>
            </a:lvl1pPr>
          </a:lstStyle>
          <a:p>
            <a:pPr>
              <a:defRPr/>
            </a:pPr>
            <a:fld id="{89E74C36-48E6-4FF7-BAFA-E4CCB0B42BE2}" type="slidenum">
              <a:rPr lang="en-US"/>
              <a:pPr>
                <a:defRPr/>
              </a:pPr>
              <a:t>‹#›</a:t>
            </a:fld>
            <a:endParaRPr lang="en-US" dirty="0"/>
          </a:p>
        </p:txBody>
      </p:sp>
    </p:spTree>
    <p:extLst>
      <p:ext uri="{BB962C8B-B14F-4D97-AF65-F5344CB8AC3E}">
        <p14:creationId xmlns:p14="http://schemas.microsoft.com/office/powerpoint/2010/main" val="213188251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72279" indent="-296397" eaLnBrk="0" hangingPunct="0">
              <a:spcBef>
                <a:spcPct val="30000"/>
              </a:spcBef>
              <a:defRPr sz="1300">
                <a:solidFill>
                  <a:schemeClr val="tx1"/>
                </a:solidFill>
                <a:latin typeface="Arial" charset="0"/>
              </a:defRPr>
            </a:lvl2pPr>
            <a:lvl3pPr marL="1187235" indent="-237116" eaLnBrk="0" hangingPunct="0">
              <a:spcBef>
                <a:spcPct val="30000"/>
              </a:spcBef>
              <a:defRPr sz="1300">
                <a:solidFill>
                  <a:schemeClr val="tx1"/>
                </a:solidFill>
                <a:latin typeface="Arial" charset="0"/>
              </a:defRPr>
            </a:lvl3pPr>
            <a:lvl4pPr marL="1663116" indent="-237116" eaLnBrk="0" hangingPunct="0">
              <a:spcBef>
                <a:spcPct val="30000"/>
              </a:spcBef>
              <a:defRPr sz="1300">
                <a:solidFill>
                  <a:schemeClr val="tx1"/>
                </a:solidFill>
                <a:latin typeface="Arial" charset="0"/>
              </a:defRPr>
            </a:lvl4pPr>
            <a:lvl5pPr marL="2137351" indent="-237116" eaLnBrk="0" hangingPunct="0">
              <a:spcBef>
                <a:spcPct val="30000"/>
              </a:spcBef>
              <a:defRPr sz="1300">
                <a:solidFill>
                  <a:schemeClr val="tx1"/>
                </a:solidFill>
                <a:latin typeface="Arial" charset="0"/>
              </a:defRPr>
            </a:lvl5pPr>
            <a:lvl6pPr marL="2611585" indent="-237116" eaLnBrk="0" fontAlgn="base" hangingPunct="0">
              <a:spcBef>
                <a:spcPct val="30000"/>
              </a:spcBef>
              <a:spcAft>
                <a:spcPct val="0"/>
              </a:spcAft>
              <a:defRPr sz="1300">
                <a:solidFill>
                  <a:schemeClr val="tx1"/>
                </a:solidFill>
                <a:latin typeface="Arial" charset="0"/>
              </a:defRPr>
            </a:lvl6pPr>
            <a:lvl7pPr marL="3085820" indent="-237116" eaLnBrk="0" fontAlgn="base" hangingPunct="0">
              <a:spcBef>
                <a:spcPct val="30000"/>
              </a:spcBef>
              <a:spcAft>
                <a:spcPct val="0"/>
              </a:spcAft>
              <a:defRPr sz="1300">
                <a:solidFill>
                  <a:schemeClr val="tx1"/>
                </a:solidFill>
                <a:latin typeface="Arial" charset="0"/>
              </a:defRPr>
            </a:lvl7pPr>
            <a:lvl8pPr marL="3560055" indent="-237116" eaLnBrk="0" fontAlgn="base" hangingPunct="0">
              <a:spcBef>
                <a:spcPct val="30000"/>
              </a:spcBef>
              <a:spcAft>
                <a:spcPct val="0"/>
              </a:spcAft>
              <a:defRPr sz="1300">
                <a:solidFill>
                  <a:schemeClr val="tx1"/>
                </a:solidFill>
                <a:latin typeface="Arial" charset="0"/>
              </a:defRPr>
            </a:lvl8pPr>
            <a:lvl9pPr marL="4034290" indent="-23711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A83C71B-F389-45E8-A949-FE928BA4E683}" type="slidenum">
              <a:rPr lang="en-US" altLang="en-US" smtClean="0"/>
              <a:pPr eaLnBrk="1" hangingPunct="1">
                <a:spcBef>
                  <a:spcPct val="0"/>
                </a:spcBef>
              </a:pPr>
              <a:t>1</a:t>
            </a:fld>
            <a:endParaRPr lang="en-US" alt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buFontTx/>
              <a:buChar char="•"/>
            </a:pPr>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72279" indent="-296397" eaLnBrk="0" hangingPunct="0">
              <a:spcBef>
                <a:spcPct val="30000"/>
              </a:spcBef>
              <a:defRPr sz="1300">
                <a:solidFill>
                  <a:schemeClr val="tx1"/>
                </a:solidFill>
                <a:latin typeface="Arial" charset="0"/>
              </a:defRPr>
            </a:lvl2pPr>
            <a:lvl3pPr marL="1187235" indent="-237116" eaLnBrk="0" hangingPunct="0">
              <a:spcBef>
                <a:spcPct val="30000"/>
              </a:spcBef>
              <a:defRPr sz="1300">
                <a:solidFill>
                  <a:schemeClr val="tx1"/>
                </a:solidFill>
                <a:latin typeface="Arial" charset="0"/>
              </a:defRPr>
            </a:lvl3pPr>
            <a:lvl4pPr marL="1663116" indent="-237116" eaLnBrk="0" hangingPunct="0">
              <a:spcBef>
                <a:spcPct val="30000"/>
              </a:spcBef>
              <a:defRPr sz="1300">
                <a:solidFill>
                  <a:schemeClr val="tx1"/>
                </a:solidFill>
                <a:latin typeface="Arial" charset="0"/>
              </a:defRPr>
            </a:lvl4pPr>
            <a:lvl5pPr marL="2137351" indent="-237116" eaLnBrk="0" hangingPunct="0">
              <a:spcBef>
                <a:spcPct val="30000"/>
              </a:spcBef>
              <a:defRPr sz="1300">
                <a:solidFill>
                  <a:schemeClr val="tx1"/>
                </a:solidFill>
                <a:latin typeface="Arial" charset="0"/>
              </a:defRPr>
            </a:lvl5pPr>
            <a:lvl6pPr marL="2611585" indent="-237116" eaLnBrk="0" fontAlgn="base" hangingPunct="0">
              <a:spcBef>
                <a:spcPct val="30000"/>
              </a:spcBef>
              <a:spcAft>
                <a:spcPct val="0"/>
              </a:spcAft>
              <a:defRPr sz="1300">
                <a:solidFill>
                  <a:schemeClr val="tx1"/>
                </a:solidFill>
                <a:latin typeface="Arial" charset="0"/>
              </a:defRPr>
            </a:lvl6pPr>
            <a:lvl7pPr marL="3085820" indent="-237116" eaLnBrk="0" fontAlgn="base" hangingPunct="0">
              <a:spcBef>
                <a:spcPct val="30000"/>
              </a:spcBef>
              <a:spcAft>
                <a:spcPct val="0"/>
              </a:spcAft>
              <a:defRPr sz="1300">
                <a:solidFill>
                  <a:schemeClr val="tx1"/>
                </a:solidFill>
                <a:latin typeface="Arial" charset="0"/>
              </a:defRPr>
            </a:lvl7pPr>
            <a:lvl8pPr marL="3560055" indent="-237116" eaLnBrk="0" fontAlgn="base" hangingPunct="0">
              <a:spcBef>
                <a:spcPct val="30000"/>
              </a:spcBef>
              <a:spcAft>
                <a:spcPct val="0"/>
              </a:spcAft>
              <a:defRPr sz="1300">
                <a:solidFill>
                  <a:schemeClr val="tx1"/>
                </a:solidFill>
                <a:latin typeface="Arial" charset="0"/>
              </a:defRPr>
            </a:lvl8pPr>
            <a:lvl9pPr marL="4034290" indent="-23711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A83C71B-F389-45E8-A949-FE928BA4E683}" type="slidenum">
              <a:rPr lang="en-US" altLang="en-US" smtClean="0"/>
              <a:pPr eaLnBrk="1" hangingPunct="1">
                <a:spcBef>
                  <a:spcPct val="0"/>
                </a:spcBef>
              </a:pPr>
              <a:t>2</a:t>
            </a:fld>
            <a:endParaRPr lang="en-US" alt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buFontTx/>
              <a:buChar char="•"/>
            </a:pPr>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9E74C36-48E6-4FF7-BAFA-E4CCB0B42BE2}" type="slidenum">
              <a:rPr lang="en-US" smtClean="0"/>
              <a:pPr>
                <a:defRPr/>
              </a:pPr>
              <a:t>3</a:t>
            </a:fld>
            <a:endParaRPr lang="en-US" dirty="0"/>
          </a:p>
        </p:txBody>
      </p:sp>
    </p:spTree>
    <p:extLst>
      <p:ext uri="{BB962C8B-B14F-4D97-AF65-F5344CB8AC3E}">
        <p14:creationId xmlns:p14="http://schemas.microsoft.com/office/powerpoint/2010/main" val="4243107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2064E23-3C4C-4514-AB94-D9DD8349C318}" type="slidenum">
              <a:rPr lang="en-US" smtClean="0"/>
              <a:t>4</a:t>
            </a:fld>
            <a:endParaRPr lang="en-US" dirty="0"/>
          </a:p>
        </p:txBody>
      </p:sp>
    </p:spTree>
    <p:extLst>
      <p:ext uri="{BB962C8B-B14F-4D97-AF65-F5344CB8AC3E}">
        <p14:creationId xmlns:p14="http://schemas.microsoft.com/office/powerpoint/2010/main" val="3517603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69653"/>
            <a:ext cx="9144000" cy="7425130"/>
          </a:xfrm>
          <a:prstGeom prst="rect">
            <a:avLst/>
          </a:prstGeom>
        </p:spPr>
      </p:pic>
    </p:spTree>
    <p:extLst>
      <p:ext uri="{BB962C8B-B14F-4D97-AF65-F5344CB8AC3E}">
        <p14:creationId xmlns:p14="http://schemas.microsoft.com/office/powerpoint/2010/main" val="4290846097"/>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8"/>
          <p:cNvSpPr>
            <a:spLocks noChangeArrowheads="1"/>
          </p:cNvSpPr>
          <p:nvPr userDrawn="1"/>
        </p:nvSpPr>
        <p:spPr bwMode="auto">
          <a:xfrm>
            <a:off x="0" y="0"/>
            <a:ext cx="9144000" cy="3363913"/>
          </a:xfrm>
          <a:prstGeom prst="rect">
            <a:avLst/>
          </a:prstGeom>
          <a:solidFill>
            <a:srgbClr val="336699"/>
          </a:solidFill>
          <a:ln>
            <a:noFill/>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defRPr/>
            </a:pPr>
            <a:endParaRPr lang="en-US" altLang="en-US" dirty="0" smtClean="0"/>
          </a:p>
        </p:txBody>
      </p:sp>
      <p:sp>
        <p:nvSpPr>
          <p:cNvPr id="3" name="Rectangle 9"/>
          <p:cNvSpPr>
            <a:spLocks noChangeArrowheads="1"/>
          </p:cNvSpPr>
          <p:nvPr userDrawn="1"/>
        </p:nvSpPr>
        <p:spPr bwMode="auto">
          <a:xfrm>
            <a:off x="533400" y="3292475"/>
            <a:ext cx="8610600" cy="136525"/>
          </a:xfrm>
          <a:prstGeom prst="rect">
            <a:avLst/>
          </a:prstGeom>
          <a:solidFill>
            <a:srgbClr val="FFFF00"/>
          </a:solidFill>
          <a:ln>
            <a:noFill/>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defRPr/>
            </a:pPr>
            <a:endParaRPr lang="en-US" altLang="en-US" dirty="0" smtClean="0"/>
          </a:p>
        </p:txBody>
      </p:sp>
      <p:sp>
        <p:nvSpPr>
          <p:cNvPr id="5" name="Slide Number Placeholder 4"/>
          <p:cNvSpPr>
            <a:spLocks noGrp="1"/>
          </p:cNvSpPr>
          <p:nvPr>
            <p:ph type="sldNum" sz="quarter" idx="10"/>
          </p:nvPr>
        </p:nvSpPr>
        <p:spPr/>
        <p:txBody>
          <a:bodyPr/>
          <a:lstStyle/>
          <a:p>
            <a:fld id="{D621DF26-E619-4B3F-B577-233F942BE939}" type="slidenum">
              <a:rPr lang="en-US" smtClean="0"/>
              <a:t>‹#›</a:t>
            </a:fld>
            <a:endParaRPr lang="en-US"/>
          </a:p>
        </p:txBody>
      </p:sp>
    </p:spTree>
    <p:extLst>
      <p:ext uri="{BB962C8B-B14F-4D97-AF65-F5344CB8AC3E}">
        <p14:creationId xmlns:p14="http://schemas.microsoft.com/office/powerpoint/2010/main" val="614978657"/>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8"/>
          <p:cNvSpPr>
            <a:spLocks noChangeArrowheads="1"/>
          </p:cNvSpPr>
          <p:nvPr userDrawn="1"/>
        </p:nvSpPr>
        <p:spPr bwMode="auto">
          <a:xfrm>
            <a:off x="0" y="0"/>
            <a:ext cx="9144000" cy="1066800"/>
          </a:xfrm>
          <a:prstGeom prst="rect">
            <a:avLst/>
          </a:prstGeom>
          <a:solidFill>
            <a:srgbClr val="336699"/>
          </a:solidFill>
          <a:ln>
            <a:noFill/>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defRPr/>
            </a:pPr>
            <a:endParaRPr lang="en-US" altLang="en-US" dirty="0" smtClean="0"/>
          </a:p>
        </p:txBody>
      </p:sp>
      <p:sp>
        <p:nvSpPr>
          <p:cNvPr id="3" name="Rectangle 9"/>
          <p:cNvSpPr>
            <a:spLocks noChangeArrowheads="1"/>
          </p:cNvSpPr>
          <p:nvPr userDrawn="1"/>
        </p:nvSpPr>
        <p:spPr bwMode="auto">
          <a:xfrm>
            <a:off x="533400" y="998537"/>
            <a:ext cx="8610600" cy="136525"/>
          </a:xfrm>
          <a:prstGeom prst="rect">
            <a:avLst/>
          </a:prstGeom>
          <a:solidFill>
            <a:srgbClr val="FFFF00"/>
          </a:solidFill>
          <a:ln>
            <a:noFill/>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defRPr/>
            </a:pPr>
            <a:endParaRPr lang="en-US" altLang="en-US" dirty="0" smtClean="0"/>
          </a:p>
        </p:txBody>
      </p:sp>
      <p:sp>
        <p:nvSpPr>
          <p:cNvPr id="4" name="Title 1"/>
          <p:cNvSpPr>
            <a:spLocks noGrp="1"/>
          </p:cNvSpPr>
          <p:nvPr>
            <p:ph type="title"/>
          </p:nvPr>
        </p:nvSpPr>
        <p:spPr>
          <a:xfrm>
            <a:off x="2057400" y="274638"/>
            <a:ext cx="6629400" cy="715962"/>
          </a:xfrm>
        </p:spPr>
        <p:txBody>
          <a:bodyPr/>
          <a:lstStyle>
            <a:lvl1pPr algn="r">
              <a:defRPr/>
            </a:lvl1pPr>
          </a:lstStyle>
          <a:p>
            <a:r>
              <a:rPr lang="en-US" dirty="0" smtClean="0"/>
              <a:t>Click to edit Master title style</a:t>
            </a:r>
            <a:endParaRPr lang="en-US" dirty="0"/>
          </a:p>
        </p:txBody>
      </p:sp>
      <p:sp>
        <p:nvSpPr>
          <p:cNvPr id="5" name="Content Placeholder 2"/>
          <p:cNvSpPr>
            <a:spLocks noGrp="1"/>
          </p:cNvSpPr>
          <p:nvPr>
            <p:ph idx="1"/>
          </p:nvPr>
        </p:nvSpPr>
        <p:spPr>
          <a:xfrm>
            <a:off x="457200" y="12954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D621DF26-E619-4B3F-B577-233F942BE939}" type="slidenum">
              <a:rPr lang="en-US" smtClean="0"/>
              <a:t>‹#›</a:t>
            </a:fld>
            <a:endParaRPr lang="en-US"/>
          </a:p>
        </p:txBody>
      </p:sp>
    </p:spTree>
    <p:extLst>
      <p:ext uri="{BB962C8B-B14F-4D97-AF65-F5344CB8AC3E}">
        <p14:creationId xmlns:p14="http://schemas.microsoft.com/office/powerpoint/2010/main" val="24579602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954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p>
            <a:fld id="{D621DF26-E619-4B3F-B577-233F942BE939}" type="slidenum">
              <a:rPr lang="en-US" smtClean="0"/>
              <a:t>‹#›</a:t>
            </a:fld>
            <a:endParaRPr lang="en-US"/>
          </a:p>
        </p:txBody>
      </p:sp>
    </p:spTree>
    <p:extLst>
      <p:ext uri="{BB962C8B-B14F-4D97-AF65-F5344CB8AC3E}">
        <p14:creationId xmlns:p14="http://schemas.microsoft.com/office/powerpoint/2010/main" val="838031490"/>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30D910F-464F-4B3E-ABA2-92633F46F858}" type="datetimeFigureOut">
              <a:rPr lang="en-US" smtClean="0"/>
              <a:t>2/20/2020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3921DFD-E913-40A1-84FB-C9C6A819C5CA}" type="slidenum">
              <a:rPr lang="en-US" smtClean="0"/>
              <a:t>‹#›</a:t>
            </a:fld>
            <a:endParaRPr lang="en-US"/>
          </a:p>
        </p:txBody>
      </p:sp>
    </p:spTree>
    <p:extLst>
      <p:ext uri="{BB962C8B-B14F-4D97-AF65-F5344CB8AC3E}">
        <p14:creationId xmlns:p14="http://schemas.microsoft.com/office/powerpoint/2010/main" val="36131859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0" y="225425"/>
            <a:ext cx="9144000" cy="79692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defRPr/>
            </a:pPr>
            <a:endParaRPr lang="en-US" altLang="en-US" dirty="0" smtClean="0"/>
          </a:p>
        </p:txBody>
      </p:sp>
      <p:sp>
        <p:nvSpPr>
          <p:cNvPr id="1027" name="Rectangle 8"/>
          <p:cNvSpPr>
            <a:spLocks noChangeArrowheads="1"/>
          </p:cNvSpPr>
          <p:nvPr userDrawn="1"/>
        </p:nvSpPr>
        <p:spPr bwMode="auto">
          <a:xfrm>
            <a:off x="533400" y="952500"/>
            <a:ext cx="8610600" cy="136525"/>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defRPr/>
            </a:pPr>
            <a:endParaRPr lang="en-US" altLang="en-US" dirty="0" smtClean="0"/>
          </a:p>
        </p:txBody>
      </p:sp>
      <p:pic>
        <p:nvPicPr>
          <p:cNvPr id="7" name="Picture 6"/>
          <p:cNvPicPr>
            <a:picLocks noChangeAspect="1"/>
          </p:cNvPicPr>
          <p:nvPr userDrawn="1"/>
        </p:nvPicPr>
        <p:blipFill rotWithShape="1">
          <a:blip r:embed="rId7" cstate="print">
            <a:extLst>
              <a:ext uri="{28A0092B-C50C-407E-A947-70E740481C1C}">
                <a14:useLocalDpi xmlns:a14="http://schemas.microsoft.com/office/drawing/2010/main" val="0"/>
              </a:ext>
            </a:extLst>
          </a:blip>
          <a:srcRect l="2453" t="2849" b="12847"/>
          <a:stretch/>
        </p:blipFill>
        <p:spPr>
          <a:xfrm>
            <a:off x="381000" y="5916144"/>
            <a:ext cx="8305800" cy="843431"/>
          </a:xfrm>
          <a:prstGeom prst="rect">
            <a:avLst/>
          </a:prstGeom>
        </p:spPr>
      </p:pic>
      <p:sp>
        <p:nvSpPr>
          <p:cNvPr id="1028" name="Rectangle 2"/>
          <p:cNvSpPr>
            <a:spLocks noGrp="1" noChangeArrowheads="1"/>
          </p:cNvSpPr>
          <p:nvPr>
            <p:ph type="title"/>
          </p:nvPr>
        </p:nvSpPr>
        <p:spPr bwMode="auto">
          <a:xfrm>
            <a:off x="2057400" y="274638"/>
            <a:ext cx="66294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457200" y="1295400"/>
            <a:ext cx="822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3" name="Slide Number Placeholder 2"/>
          <p:cNvSpPr>
            <a:spLocks noGrp="1"/>
          </p:cNvSpPr>
          <p:nvPr>
            <p:ph type="sldNum" sz="quarter" idx="4"/>
          </p:nvPr>
        </p:nvSpPr>
        <p:spPr>
          <a:xfrm>
            <a:off x="8610600" y="6459404"/>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1DF26-E619-4B3F-B577-233F942BE93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31" r:id="rId2"/>
    <p:sldLayoutId id="2147483733" r:id="rId3"/>
    <p:sldLayoutId id="2147483721" r:id="rId4"/>
    <p:sldLayoutId id="2147483734" r:id="rId5"/>
  </p:sldLayoutIdLst>
  <p:transition>
    <p:fade thruBlk="1"/>
  </p:transition>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fontAlgn="base">
        <a:spcBef>
          <a:spcPct val="0"/>
        </a:spcBef>
        <a:spcAft>
          <a:spcPct val="0"/>
        </a:spcAft>
        <a:defRPr sz="2400" b="1">
          <a:solidFill>
            <a:schemeClr val="bg1"/>
          </a:solidFill>
          <a:latin typeface="Arial" charset="0"/>
        </a:defRPr>
      </a:lvl6pPr>
      <a:lvl7pPr marL="914400" algn="l" rtl="0" fontAlgn="base">
        <a:spcBef>
          <a:spcPct val="0"/>
        </a:spcBef>
        <a:spcAft>
          <a:spcPct val="0"/>
        </a:spcAft>
        <a:defRPr sz="2400" b="1">
          <a:solidFill>
            <a:schemeClr val="bg1"/>
          </a:solidFill>
          <a:latin typeface="Arial" charset="0"/>
        </a:defRPr>
      </a:lvl7pPr>
      <a:lvl8pPr marL="1371600" algn="l" rtl="0" fontAlgn="base">
        <a:spcBef>
          <a:spcPct val="0"/>
        </a:spcBef>
        <a:spcAft>
          <a:spcPct val="0"/>
        </a:spcAft>
        <a:defRPr sz="2400" b="1">
          <a:solidFill>
            <a:schemeClr val="bg1"/>
          </a:solidFill>
          <a:latin typeface="Arial" charset="0"/>
        </a:defRPr>
      </a:lvl8pPr>
      <a:lvl9pPr marL="1828800" algn="l" rtl="0" fontAlgn="base">
        <a:spcBef>
          <a:spcPct val="0"/>
        </a:spcBef>
        <a:spcAft>
          <a:spcPct val="0"/>
        </a:spcAft>
        <a:defRPr sz="2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ubTitle" idx="4294967295"/>
          </p:nvPr>
        </p:nvSpPr>
        <p:spPr>
          <a:xfrm>
            <a:off x="381000" y="3733800"/>
            <a:ext cx="8229600" cy="20574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algn="r" eaLnBrk="1" hangingPunct="1">
              <a:buFontTx/>
              <a:buNone/>
            </a:pPr>
            <a:endParaRPr lang="en-US" altLang="en-US" sz="2800" dirty="0" smtClean="0"/>
          </a:p>
          <a:p>
            <a:pPr marL="0" indent="0" algn="r" eaLnBrk="1" hangingPunct="1">
              <a:buFontTx/>
              <a:buNone/>
            </a:pPr>
            <a:r>
              <a:rPr lang="en-US" altLang="en-US" sz="2800" b="1" dirty="0" smtClean="0">
                <a:solidFill>
                  <a:schemeClr val="accent2">
                    <a:lumMod val="75000"/>
                  </a:schemeClr>
                </a:solidFill>
              </a:rPr>
              <a:t>Assembly Chambers</a:t>
            </a:r>
          </a:p>
          <a:p>
            <a:pPr marL="0" indent="0" algn="r" eaLnBrk="1" hangingPunct="1">
              <a:buFontTx/>
              <a:buNone/>
            </a:pPr>
            <a:r>
              <a:rPr lang="en-US" altLang="en-US" sz="2800" b="1" dirty="0" smtClean="0">
                <a:solidFill>
                  <a:schemeClr val="accent2">
                    <a:lumMod val="75000"/>
                  </a:schemeClr>
                </a:solidFill>
              </a:rPr>
              <a:t>February 20, 2020</a:t>
            </a:r>
          </a:p>
        </p:txBody>
      </p:sp>
      <p:sp>
        <p:nvSpPr>
          <p:cNvPr id="4099" name="Rectangle 9"/>
          <p:cNvSpPr>
            <a:spLocks noChangeArrowheads="1"/>
          </p:cNvSpPr>
          <p:nvPr/>
        </p:nvSpPr>
        <p:spPr bwMode="auto">
          <a:xfrm>
            <a:off x="685800" y="1676400"/>
            <a:ext cx="84582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buChar char="•"/>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buChar char="•"/>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dirty="0" smtClean="0">
                <a:solidFill>
                  <a:schemeClr val="bg1"/>
                </a:solidFill>
              </a:rPr>
              <a:t>Blueprint Downtown Steering Committee Meeting</a:t>
            </a:r>
            <a:endParaRPr lang="en-US" altLang="en-US" sz="3600" b="1" dirty="0">
              <a:solidFill>
                <a:schemeClr val="bg1"/>
              </a:solidFill>
            </a:endParaRPr>
          </a:p>
        </p:txBody>
      </p:sp>
      <p:sp>
        <p:nvSpPr>
          <p:cNvPr id="4" name="Slide Number Placeholder 3"/>
          <p:cNvSpPr>
            <a:spLocks noGrp="1"/>
          </p:cNvSpPr>
          <p:nvPr>
            <p:ph type="sldNum" sz="quarter" idx="10"/>
          </p:nvPr>
        </p:nvSpPr>
        <p:spPr/>
        <p:txBody>
          <a:bodyPr/>
          <a:lstStyle/>
          <a:p>
            <a:fld id="{D621DF26-E619-4B3F-B577-233F942BE939}" type="slidenum">
              <a:rPr lang="en-US" smtClean="0"/>
              <a:t>1</a:t>
            </a:fld>
            <a:endParaRPr lang="en-US"/>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921DFD-E913-40A1-84FB-C9C6A819C5CA}" type="slidenum">
              <a:rPr lang="en-US" smtClean="0"/>
              <a:t>10</a:t>
            </a:fld>
            <a:endParaRPr lang="en-US"/>
          </a:p>
        </p:txBody>
      </p:sp>
      <p:sp>
        <p:nvSpPr>
          <p:cNvPr id="5" name="Rectangle 4"/>
          <p:cNvSpPr txBox="1">
            <a:spLocks noChangeArrowheads="1"/>
          </p:cNvSpPr>
          <p:nvPr/>
        </p:nvSpPr>
        <p:spPr bwMode="auto">
          <a:xfrm>
            <a:off x="457200" y="152400"/>
            <a:ext cx="82296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scene3d>
              <a:camera prst="orthographicFront"/>
              <a:lightRig rig="soft" dir="t"/>
            </a:scene3d>
            <a:sp3d prstMaterial="softEdge">
              <a:bevelT w="25400" h="25400"/>
            </a:sp3d>
          </a:bodyPr>
          <a:lstStyle>
            <a:lvl1pPr algn="r" rtl="0" eaLnBrk="0" fontAlgn="base" hangingPunct="0">
              <a:spcBef>
                <a:spcPct val="0"/>
              </a:spcBef>
              <a:spcAft>
                <a:spcPct val="0"/>
              </a:spcAft>
              <a:defRPr sz="4800" b="1">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fontAlgn="base">
              <a:spcBef>
                <a:spcPct val="0"/>
              </a:spcBef>
              <a:spcAft>
                <a:spcPct val="0"/>
              </a:spcAft>
              <a:defRPr sz="2400" b="1">
                <a:solidFill>
                  <a:schemeClr val="bg1"/>
                </a:solidFill>
                <a:latin typeface="Arial" charset="0"/>
              </a:defRPr>
            </a:lvl6pPr>
            <a:lvl7pPr marL="914400" algn="l" rtl="0" fontAlgn="base">
              <a:spcBef>
                <a:spcPct val="0"/>
              </a:spcBef>
              <a:spcAft>
                <a:spcPct val="0"/>
              </a:spcAft>
              <a:defRPr sz="2400" b="1">
                <a:solidFill>
                  <a:schemeClr val="bg1"/>
                </a:solidFill>
                <a:latin typeface="Arial" charset="0"/>
              </a:defRPr>
            </a:lvl7pPr>
            <a:lvl8pPr marL="1371600" algn="l" rtl="0" fontAlgn="base">
              <a:spcBef>
                <a:spcPct val="0"/>
              </a:spcBef>
              <a:spcAft>
                <a:spcPct val="0"/>
              </a:spcAft>
              <a:defRPr sz="2400" b="1">
                <a:solidFill>
                  <a:schemeClr val="bg1"/>
                </a:solidFill>
                <a:latin typeface="Arial" charset="0"/>
              </a:defRPr>
            </a:lvl8pPr>
            <a:lvl9pPr marL="1828800" algn="l" rtl="0" fontAlgn="base">
              <a:spcBef>
                <a:spcPct val="0"/>
              </a:spcBef>
              <a:spcAft>
                <a:spcPct val="0"/>
              </a:spcAft>
              <a:defRPr sz="2400" b="1">
                <a:solidFill>
                  <a:schemeClr val="bg1"/>
                </a:solidFill>
                <a:latin typeface="Arial" charset="0"/>
              </a:defRPr>
            </a:lvl9pPr>
          </a:lstStyle>
          <a:p>
            <a:pPr algn="l"/>
            <a:r>
              <a:rPr lang="en-US" kern="0" dirty="0" smtClean="0">
                <a:solidFill>
                  <a:schemeClr val="tx1"/>
                </a:solidFill>
              </a:rPr>
              <a:t>Surveillance</a:t>
            </a:r>
            <a:endParaRPr lang="en-US" kern="0" dirty="0">
              <a:solidFill>
                <a:schemeClr val="tx1"/>
              </a:solidFill>
            </a:endParaRPr>
          </a:p>
        </p:txBody>
      </p:sp>
      <p:sp>
        <p:nvSpPr>
          <p:cNvPr id="7" name="Rectangle 3"/>
          <p:cNvSpPr txBox="1">
            <a:spLocks noChangeArrowheads="1"/>
          </p:cNvSpPr>
          <p:nvPr/>
        </p:nvSpPr>
        <p:spPr>
          <a:xfrm>
            <a:off x="685800" y="1219200"/>
            <a:ext cx="7772400" cy="44958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kumimoji="0" lang="en-US" sz="2700" b="0" i="0" u="none" strike="noStrike" kern="1200" cap="none" spc="0" normalizeH="0" baseline="0" noProof="0" dirty="0" smtClean="0">
                <a:ln>
                  <a:noFill/>
                </a:ln>
                <a:solidFill>
                  <a:sysClr val="windowText" lastClr="000000"/>
                </a:solidFill>
                <a:effectLst/>
                <a:uLnTx/>
                <a:uFillTx/>
                <a:latin typeface="Lucida Sans Unicode"/>
                <a:ea typeface="+mn-ea"/>
                <a:cs typeface="+mn-cs"/>
              </a:rPr>
              <a:t>lighting</a:t>
            </a: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kumimoji="0" lang="en-US" sz="2700" b="0" i="0" u="none" strike="noStrike" kern="1200" cap="none" spc="0" normalizeH="0" baseline="0" noProof="0" dirty="0" smtClean="0">
                <a:ln>
                  <a:noFill/>
                </a:ln>
                <a:solidFill>
                  <a:sysClr val="windowText" lastClr="000000"/>
                </a:solidFill>
                <a:effectLst/>
                <a:uLnTx/>
                <a:uFillTx/>
                <a:latin typeface="Lucida Sans Unicode"/>
                <a:ea typeface="+mn-ea"/>
                <a:cs typeface="+mn-cs"/>
              </a:rPr>
              <a:t>windows facing streets and alleys</a:t>
            </a: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kumimoji="0" lang="en-US" sz="2700" b="0" i="0" u="none" strike="noStrike" kern="1200" cap="none" spc="0" normalizeH="0" baseline="0" noProof="0" dirty="0" smtClean="0">
                <a:ln>
                  <a:noFill/>
                </a:ln>
                <a:solidFill>
                  <a:sysClr val="windowText" lastClr="000000"/>
                </a:solidFill>
                <a:effectLst/>
                <a:uLnTx/>
                <a:uFillTx/>
                <a:latin typeface="Lucida Sans Unicode"/>
                <a:ea typeface="+mn-ea"/>
                <a:cs typeface="+mn-cs"/>
              </a:rPr>
              <a:t>staff to monitor high risk areas</a:t>
            </a: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kumimoji="0" lang="en-US" sz="2700" b="0" i="0" u="none" strike="noStrike" kern="1200" cap="none" spc="0" normalizeH="0" baseline="0" noProof="0" dirty="0" smtClean="0">
                <a:ln>
                  <a:noFill/>
                </a:ln>
                <a:solidFill>
                  <a:sysClr val="windowText" lastClr="000000"/>
                </a:solidFill>
                <a:effectLst/>
                <a:uLnTx/>
                <a:uFillTx/>
                <a:latin typeface="Lucida Sans Unicode"/>
                <a:ea typeface="+mn-ea"/>
                <a:cs typeface="+mn-cs"/>
              </a:rPr>
              <a:t>electronic surveillance</a:t>
            </a: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kumimoji="0" lang="en-US" sz="2700" b="0" i="0" u="none" strike="noStrike" kern="1200" cap="none" spc="0" normalizeH="0" baseline="0" noProof="0" dirty="0" smtClean="0">
                <a:ln>
                  <a:noFill/>
                </a:ln>
                <a:solidFill>
                  <a:sysClr val="windowText" lastClr="000000"/>
                </a:solidFill>
                <a:effectLst/>
                <a:uLnTx/>
                <a:uFillTx/>
                <a:latin typeface="Lucida Sans Unicode"/>
                <a:ea typeface="+mn-ea"/>
                <a:cs typeface="+mn-cs"/>
              </a:rPr>
              <a:t>window clutter / visual obstructions</a:t>
            </a: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kumimoji="0" lang="en-US" sz="2700" b="0" i="0" u="none" strike="noStrike" kern="1200" cap="none" spc="0" normalizeH="0" baseline="0" noProof="0" dirty="0" smtClean="0">
                <a:ln>
                  <a:noFill/>
                </a:ln>
                <a:solidFill>
                  <a:sysClr val="windowText" lastClr="000000"/>
                </a:solidFill>
                <a:effectLst/>
                <a:uLnTx/>
                <a:uFillTx/>
                <a:latin typeface="Lucida Sans Unicode"/>
                <a:ea typeface="+mn-ea"/>
                <a:cs typeface="+mn-cs"/>
              </a:rPr>
              <a:t>see through gates and fences</a:t>
            </a: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endParaRPr kumimoji="0" lang="en-US" sz="2700" b="0" i="0" u="none" strike="noStrike" kern="1200" cap="none" spc="0" normalizeH="0" baseline="0" noProof="0" dirty="0" smtClean="0">
              <a:ln>
                <a:noFill/>
              </a:ln>
              <a:solidFill>
                <a:sysClr val="windowText" lastClr="000000"/>
              </a:solidFill>
              <a:effectLst/>
              <a:uLnTx/>
              <a:uFillTx/>
              <a:latin typeface="Lucida Sans Unicode"/>
              <a:ea typeface="+mn-ea"/>
              <a:cs typeface="+mn-cs"/>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en-US" sz="2700" b="0" i="0" u="none" strike="noStrike" kern="1200" cap="none" spc="0" normalizeH="0" baseline="0" noProof="0" dirty="0">
              <a:ln>
                <a:noFill/>
              </a:ln>
              <a:solidFill>
                <a:sysClr val="windowText" lastClr="000000"/>
              </a:solidFill>
              <a:effectLst/>
              <a:uLnTx/>
              <a:uFillTx/>
              <a:latin typeface="Lucida Sans Unicode"/>
              <a:ea typeface="+mn-ea"/>
              <a:cs typeface="+mn-cs"/>
            </a:endParaRPr>
          </a:p>
        </p:txBody>
      </p:sp>
      <p:pic>
        <p:nvPicPr>
          <p:cNvPr id="8" name="Picture 7"/>
          <p:cNvPicPr>
            <a:picLocks noChangeAspect="1"/>
          </p:cNvPicPr>
          <p:nvPr/>
        </p:nvPicPr>
        <p:blipFill>
          <a:blip r:embed="rId2"/>
          <a:stretch>
            <a:fillRect/>
          </a:stretch>
        </p:blipFill>
        <p:spPr>
          <a:xfrm>
            <a:off x="3875665" y="3978563"/>
            <a:ext cx="4834226" cy="2855202"/>
          </a:xfrm>
          <a:prstGeom prst="rect">
            <a:avLst/>
          </a:prstGeom>
        </p:spPr>
      </p:pic>
    </p:spTree>
    <p:extLst>
      <p:ext uri="{BB962C8B-B14F-4D97-AF65-F5344CB8AC3E}">
        <p14:creationId xmlns:p14="http://schemas.microsoft.com/office/powerpoint/2010/main" val="219030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7">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7">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8600" y="2286000"/>
            <a:ext cx="7236579" cy="4337493"/>
          </a:xfrm>
          <a:prstGeom prst="rect">
            <a:avLst/>
          </a:prstGeom>
        </p:spPr>
      </p:pic>
      <p:sp>
        <p:nvSpPr>
          <p:cNvPr id="4" name="Slide Number Placeholder 3"/>
          <p:cNvSpPr>
            <a:spLocks noGrp="1"/>
          </p:cNvSpPr>
          <p:nvPr>
            <p:ph type="sldNum" sz="quarter" idx="12"/>
          </p:nvPr>
        </p:nvSpPr>
        <p:spPr/>
        <p:txBody>
          <a:bodyPr/>
          <a:lstStyle/>
          <a:p>
            <a:fld id="{33921DFD-E913-40A1-84FB-C9C6A819C5CA}" type="slidenum">
              <a:rPr lang="en-US" smtClean="0"/>
              <a:t>11</a:t>
            </a:fld>
            <a:endParaRPr lang="en-US"/>
          </a:p>
        </p:txBody>
      </p:sp>
      <p:sp>
        <p:nvSpPr>
          <p:cNvPr id="5" name="TextBox 4"/>
          <p:cNvSpPr txBox="1"/>
          <p:nvPr/>
        </p:nvSpPr>
        <p:spPr>
          <a:xfrm>
            <a:off x="152400" y="304800"/>
            <a:ext cx="7696200" cy="1077218"/>
          </a:xfrm>
          <a:prstGeom prst="rect">
            <a:avLst/>
          </a:prstGeom>
          <a:noFill/>
        </p:spPr>
        <p:txBody>
          <a:bodyPr wrap="square" rtlCol="0">
            <a:spAutoFit/>
          </a:bodyPr>
          <a:lstStyle/>
          <a:p>
            <a:r>
              <a:rPr lang="en-US" sz="3200" dirty="0" smtClean="0"/>
              <a:t>Design to maximize Natural Surveillance.</a:t>
            </a:r>
            <a:endParaRPr lang="en-US" sz="3200" dirty="0"/>
          </a:p>
        </p:txBody>
      </p:sp>
      <p:pic>
        <p:nvPicPr>
          <p:cNvPr id="6" name="Picture 5"/>
          <p:cNvPicPr>
            <a:picLocks noChangeAspect="1"/>
          </p:cNvPicPr>
          <p:nvPr/>
        </p:nvPicPr>
        <p:blipFill>
          <a:blip r:embed="rId3"/>
          <a:stretch>
            <a:fillRect/>
          </a:stretch>
        </p:blipFill>
        <p:spPr>
          <a:xfrm>
            <a:off x="4609845" y="899882"/>
            <a:ext cx="4301683" cy="2352231"/>
          </a:xfrm>
          <a:prstGeom prst="rect">
            <a:avLst/>
          </a:prstGeom>
        </p:spPr>
      </p:pic>
    </p:spTree>
    <p:extLst>
      <p:ext uri="{BB962C8B-B14F-4D97-AF65-F5344CB8AC3E}">
        <p14:creationId xmlns:p14="http://schemas.microsoft.com/office/powerpoint/2010/main" val="3912740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921DFD-E913-40A1-84FB-C9C6A819C5CA}" type="slidenum">
              <a:rPr lang="en-US" smtClean="0"/>
              <a:t>12</a:t>
            </a:fld>
            <a:endParaRPr lang="en-US"/>
          </a:p>
        </p:txBody>
      </p:sp>
      <p:sp>
        <p:nvSpPr>
          <p:cNvPr id="5" name="Rectangle 2"/>
          <p:cNvSpPr txBox="1">
            <a:spLocks noChangeArrowheads="1"/>
          </p:cNvSpPr>
          <p:nvPr/>
        </p:nvSpPr>
        <p:spPr bwMode="auto">
          <a:xfrm>
            <a:off x="457200" y="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scene3d>
              <a:camera prst="orthographicFront"/>
              <a:lightRig rig="soft" dir="t"/>
            </a:scene3d>
            <a:sp3d prstMaterial="softEdge">
              <a:bevelT w="25400" h="25400"/>
            </a:sp3d>
          </a:bodyPr>
          <a:lstStyle>
            <a:lvl1pPr algn="r" rtl="0" eaLnBrk="0" fontAlgn="base" hangingPunct="0">
              <a:spcBef>
                <a:spcPct val="0"/>
              </a:spcBef>
              <a:spcAft>
                <a:spcPct val="0"/>
              </a:spcAft>
              <a:defRPr sz="4800" b="1">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fontAlgn="base">
              <a:spcBef>
                <a:spcPct val="0"/>
              </a:spcBef>
              <a:spcAft>
                <a:spcPct val="0"/>
              </a:spcAft>
              <a:defRPr sz="2400" b="1">
                <a:solidFill>
                  <a:schemeClr val="bg1"/>
                </a:solidFill>
                <a:latin typeface="Arial" charset="0"/>
              </a:defRPr>
            </a:lvl6pPr>
            <a:lvl7pPr marL="914400" algn="l" rtl="0" fontAlgn="base">
              <a:spcBef>
                <a:spcPct val="0"/>
              </a:spcBef>
              <a:spcAft>
                <a:spcPct val="0"/>
              </a:spcAft>
              <a:defRPr sz="2400" b="1">
                <a:solidFill>
                  <a:schemeClr val="bg1"/>
                </a:solidFill>
                <a:latin typeface="Arial" charset="0"/>
              </a:defRPr>
            </a:lvl7pPr>
            <a:lvl8pPr marL="1371600" algn="l" rtl="0" fontAlgn="base">
              <a:spcBef>
                <a:spcPct val="0"/>
              </a:spcBef>
              <a:spcAft>
                <a:spcPct val="0"/>
              </a:spcAft>
              <a:defRPr sz="2400" b="1">
                <a:solidFill>
                  <a:schemeClr val="bg1"/>
                </a:solidFill>
                <a:latin typeface="Arial" charset="0"/>
              </a:defRPr>
            </a:lvl8pPr>
            <a:lvl9pPr marL="1828800" algn="l" rtl="0" fontAlgn="base">
              <a:spcBef>
                <a:spcPct val="0"/>
              </a:spcBef>
              <a:spcAft>
                <a:spcPct val="0"/>
              </a:spcAft>
              <a:defRPr sz="2400" b="1">
                <a:solidFill>
                  <a:schemeClr val="bg1"/>
                </a:solidFill>
                <a:latin typeface="Arial" charset="0"/>
              </a:defRPr>
            </a:lvl9pPr>
          </a:lstStyle>
          <a:p>
            <a:pPr algn="l"/>
            <a:r>
              <a:rPr lang="en-US" kern="0" dirty="0" smtClean="0">
                <a:solidFill>
                  <a:schemeClr val="tx1"/>
                </a:solidFill>
              </a:rPr>
              <a:t>Access Control</a:t>
            </a:r>
            <a:endParaRPr lang="en-US" kern="0" dirty="0">
              <a:solidFill>
                <a:schemeClr val="tx1"/>
              </a:solidFill>
            </a:endParaRPr>
          </a:p>
        </p:txBody>
      </p:sp>
      <p:sp>
        <p:nvSpPr>
          <p:cNvPr id="6" name="Rectangle 5"/>
          <p:cNvSpPr/>
          <p:nvPr/>
        </p:nvSpPr>
        <p:spPr>
          <a:xfrm>
            <a:off x="0" y="1676400"/>
            <a:ext cx="7467600" cy="5124480"/>
          </a:xfrm>
          <a:prstGeom prst="rect">
            <a:avLst/>
          </a:prstGeom>
        </p:spPr>
        <p:txBody>
          <a:bodyPr wrap="square">
            <a:spAutoFit/>
          </a:bodyPr>
          <a:lstStyle/>
          <a:p>
            <a:pPr marL="365760" lvl="0" indent="-256032" fontAlgn="auto">
              <a:spcBef>
                <a:spcPts val="1200"/>
              </a:spcBef>
              <a:spcAft>
                <a:spcPts val="0"/>
              </a:spcAft>
              <a:buClr>
                <a:srgbClr val="2DA2BF"/>
              </a:buClr>
              <a:buSzPct val="68000"/>
              <a:buFont typeface="Wingdings 3"/>
              <a:buChar char=""/>
            </a:pPr>
            <a:r>
              <a:rPr lang="en-US" sz="2700" dirty="0">
                <a:solidFill>
                  <a:prstClr val="black"/>
                </a:solidFill>
                <a:latin typeface="Lucida Sans Unicode"/>
              </a:rPr>
              <a:t>Denies or restricts access to targets.</a:t>
            </a:r>
          </a:p>
          <a:p>
            <a:pPr marL="365760" lvl="0" indent="-256032" fontAlgn="auto">
              <a:spcBef>
                <a:spcPts val="400"/>
              </a:spcBef>
              <a:spcAft>
                <a:spcPts val="0"/>
              </a:spcAft>
              <a:buClr>
                <a:srgbClr val="2DA2BF"/>
              </a:buClr>
              <a:buSzPct val="68000"/>
              <a:buFont typeface="Wingdings 3"/>
              <a:buChar char=""/>
            </a:pPr>
            <a:endParaRPr lang="en-US" sz="2700" dirty="0">
              <a:solidFill>
                <a:prstClr val="black"/>
              </a:solidFill>
              <a:latin typeface="Lucida Sans Unicode"/>
            </a:endParaRPr>
          </a:p>
          <a:p>
            <a:pPr marL="365760" lvl="0" indent="-256032" fontAlgn="auto">
              <a:spcBef>
                <a:spcPts val="1200"/>
              </a:spcBef>
              <a:spcAft>
                <a:spcPts val="1200"/>
              </a:spcAft>
              <a:buClr>
                <a:srgbClr val="2DA2BF"/>
              </a:buClr>
              <a:buSzPct val="68000"/>
              <a:buFont typeface="Wingdings 3"/>
              <a:buChar char=""/>
            </a:pPr>
            <a:r>
              <a:rPr lang="en-US" sz="2700" dirty="0">
                <a:solidFill>
                  <a:prstClr val="black"/>
                </a:solidFill>
                <a:latin typeface="Lucida Sans Unicode"/>
              </a:rPr>
              <a:t>Directs people into specific points that can be more easily watched.</a:t>
            </a:r>
          </a:p>
          <a:p>
            <a:pPr marL="365760" lvl="0" indent="-256032" fontAlgn="auto">
              <a:spcBef>
                <a:spcPts val="400"/>
              </a:spcBef>
              <a:spcAft>
                <a:spcPts val="0"/>
              </a:spcAft>
              <a:buClr>
                <a:srgbClr val="2DA2BF"/>
              </a:buClr>
              <a:buSzPct val="68000"/>
              <a:buFont typeface="Wingdings 3"/>
              <a:buChar char=""/>
            </a:pPr>
            <a:endParaRPr lang="en-US" sz="2700" dirty="0">
              <a:solidFill>
                <a:prstClr val="black"/>
              </a:solidFill>
              <a:latin typeface="Lucida Sans Unicode"/>
            </a:endParaRPr>
          </a:p>
          <a:p>
            <a:pPr marL="365760" lvl="0" indent="-256032" fontAlgn="auto">
              <a:lnSpc>
                <a:spcPct val="200000"/>
              </a:lnSpc>
              <a:spcBef>
                <a:spcPts val="0"/>
              </a:spcBef>
              <a:spcAft>
                <a:spcPts val="0"/>
              </a:spcAft>
              <a:buClr>
                <a:srgbClr val="2DA2BF"/>
              </a:buClr>
              <a:buSzPct val="68000"/>
              <a:buFont typeface="Wingdings 3"/>
              <a:buChar char=""/>
            </a:pPr>
            <a:r>
              <a:rPr lang="en-US" sz="2700" dirty="0">
                <a:solidFill>
                  <a:prstClr val="black"/>
                </a:solidFill>
                <a:latin typeface="Lucida Sans Unicode"/>
              </a:rPr>
              <a:t>Enhances the ability to be seen. </a:t>
            </a:r>
          </a:p>
          <a:p>
            <a:pPr marL="365760" lvl="0" indent="-256032" fontAlgn="auto">
              <a:spcBef>
                <a:spcPts val="400"/>
              </a:spcBef>
              <a:spcAft>
                <a:spcPts val="0"/>
              </a:spcAft>
              <a:buClr>
                <a:srgbClr val="2DA2BF"/>
              </a:buClr>
              <a:buSzPct val="68000"/>
              <a:buFont typeface="Wingdings 3"/>
              <a:buChar char=""/>
            </a:pPr>
            <a:endParaRPr lang="en-US" sz="2700" dirty="0">
              <a:solidFill>
                <a:prstClr val="black"/>
              </a:solidFill>
              <a:latin typeface="Lucida Sans Unicode"/>
            </a:endParaRPr>
          </a:p>
          <a:p>
            <a:pPr marL="365760" lvl="0" indent="-256032" fontAlgn="auto">
              <a:spcBef>
                <a:spcPts val="0"/>
              </a:spcBef>
              <a:spcAft>
                <a:spcPts val="0"/>
              </a:spcAft>
              <a:buClr>
                <a:srgbClr val="2DA2BF"/>
              </a:buClr>
              <a:buSzPct val="68000"/>
              <a:buFont typeface="Wingdings 3"/>
              <a:buChar char=""/>
            </a:pPr>
            <a:r>
              <a:rPr lang="en-US" sz="2700" dirty="0">
                <a:solidFill>
                  <a:schemeClr val="bg1"/>
                </a:solidFill>
                <a:latin typeface="Lucida Sans Unicode"/>
              </a:rPr>
              <a:t>Increases risks perceived by </a:t>
            </a:r>
            <a:br>
              <a:rPr lang="en-US" sz="2700" dirty="0">
                <a:solidFill>
                  <a:schemeClr val="bg1"/>
                </a:solidFill>
                <a:latin typeface="Lucida Sans Unicode"/>
              </a:rPr>
            </a:br>
            <a:r>
              <a:rPr lang="en-US" sz="2700" dirty="0">
                <a:solidFill>
                  <a:schemeClr val="bg1"/>
                </a:solidFill>
                <a:latin typeface="Lucida Sans Unicode"/>
              </a:rPr>
              <a:t>offenders by controlling or </a:t>
            </a:r>
            <a:br>
              <a:rPr lang="en-US" sz="2700" dirty="0">
                <a:solidFill>
                  <a:schemeClr val="bg1"/>
                </a:solidFill>
                <a:latin typeface="Lucida Sans Unicode"/>
              </a:rPr>
            </a:br>
            <a:r>
              <a:rPr lang="en-US" sz="2700" dirty="0">
                <a:solidFill>
                  <a:schemeClr val="bg1"/>
                </a:solidFill>
                <a:latin typeface="Lucida Sans Unicode"/>
              </a:rPr>
              <a:t>restricting their movement. </a:t>
            </a:r>
          </a:p>
        </p:txBody>
      </p:sp>
      <p:pic>
        <p:nvPicPr>
          <p:cNvPr id="7" name="Picture 6"/>
          <p:cNvPicPr>
            <a:picLocks noChangeAspect="1"/>
          </p:cNvPicPr>
          <p:nvPr/>
        </p:nvPicPr>
        <p:blipFill>
          <a:blip r:embed="rId2"/>
          <a:stretch>
            <a:fillRect/>
          </a:stretch>
        </p:blipFill>
        <p:spPr>
          <a:xfrm>
            <a:off x="5791200" y="3825186"/>
            <a:ext cx="3154823" cy="2798307"/>
          </a:xfrm>
          <a:prstGeom prst="rect">
            <a:avLst/>
          </a:prstGeom>
        </p:spPr>
      </p:pic>
    </p:spTree>
    <p:extLst>
      <p:ext uri="{BB962C8B-B14F-4D97-AF65-F5344CB8AC3E}">
        <p14:creationId xmlns:p14="http://schemas.microsoft.com/office/powerpoint/2010/main" val="2515776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921DFD-E913-40A1-84FB-C9C6A819C5CA}" type="slidenum">
              <a:rPr lang="en-US" smtClean="0"/>
              <a:t>13</a:t>
            </a:fld>
            <a:endParaRPr lang="en-US"/>
          </a:p>
        </p:txBody>
      </p:sp>
      <p:sp>
        <p:nvSpPr>
          <p:cNvPr id="5" name="Rectangle 2"/>
          <p:cNvSpPr>
            <a:spLocks noChangeArrowheads="1"/>
          </p:cNvSpPr>
          <p:nvPr/>
        </p:nvSpPr>
        <p:spPr bwMode="auto">
          <a:xfrm>
            <a:off x="685800" y="228600"/>
            <a:ext cx="7772400" cy="1066800"/>
          </a:xfrm>
          <a:prstGeom prst="rect">
            <a:avLst/>
          </a:prstGeom>
          <a:noFill/>
          <a:ln w="9525">
            <a:noFill/>
            <a:miter lim="800000"/>
            <a:headEnd/>
            <a:tailEnd/>
          </a:ln>
        </p:spPr>
        <p:txBody>
          <a:bodyPr anchor="b"/>
          <a:lstStyle/>
          <a:p>
            <a:pPr algn="ctr"/>
            <a:endParaRPr kumimoji="1" lang="en-US" sz="3200" b="1" dirty="0" smtClean="0"/>
          </a:p>
          <a:p>
            <a:pPr algn="ctr"/>
            <a:r>
              <a:rPr kumimoji="1" lang="en-US" sz="3200" b="1" dirty="0" smtClean="0"/>
              <a:t>Territoriality</a:t>
            </a:r>
          </a:p>
          <a:p>
            <a:pPr algn="ctr"/>
            <a:r>
              <a:rPr kumimoji="1" lang="en-US" sz="3200" b="1" dirty="0" smtClean="0"/>
              <a:t>Creative Strategies</a:t>
            </a:r>
          </a:p>
        </p:txBody>
      </p:sp>
      <p:sp>
        <p:nvSpPr>
          <p:cNvPr id="6" name="Rectangle 3"/>
          <p:cNvSpPr>
            <a:spLocks noChangeArrowheads="1"/>
          </p:cNvSpPr>
          <p:nvPr/>
        </p:nvSpPr>
        <p:spPr bwMode="auto">
          <a:xfrm>
            <a:off x="1295400" y="1406236"/>
            <a:ext cx="6400800" cy="5486400"/>
          </a:xfrm>
          <a:prstGeom prst="rect">
            <a:avLst/>
          </a:prstGeom>
          <a:noFill/>
          <a:ln w="9525">
            <a:noFill/>
            <a:miter lim="800000"/>
            <a:headEnd/>
            <a:tailEnd/>
          </a:ln>
        </p:spPr>
        <p:txBody>
          <a:bodyPr/>
          <a:lstStyle/>
          <a:p>
            <a:pPr fontAlgn="auto">
              <a:spcAft>
                <a:spcPts val="0"/>
              </a:spcAft>
              <a:buClr>
                <a:prstClr val="black"/>
              </a:buClr>
            </a:pPr>
            <a:endParaRPr kumimoji="1" lang="en-US" sz="2400" b="1" dirty="0" smtClean="0">
              <a:solidFill>
                <a:prstClr val="black"/>
              </a:solidFill>
              <a:latin typeface="Lucida Sans Unicode"/>
            </a:endParaRPr>
          </a:p>
          <a:p>
            <a:pPr fontAlgn="auto">
              <a:spcAft>
                <a:spcPts val="0"/>
              </a:spcAft>
              <a:buClr>
                <a:prstClr val="black"/>
              </a:buClr>
            </a:pPr>
            <a:r>
              <a:rPr kumimoji="1" lang="en-US" sz="2800" b="1" dirty="0" smtClean="0">
                <a:solidFill>
                  <a:prstClr val="black"/>
                </a:solidFill>
                <a:latin typeface="Lucida Sans Unicode"/>
              </a:rPr>
              <a:t>A clean, organized, well lit area </a:t>
            </a:r>
            <a:r>
              <a:rPr kumimoji="1" lang="en-US" sz="2800" b="1" u="sng" dirty="0">
                <a:solidFill>
                  <a:srgbClr val="FF0000"/>
                </a:solidFill>
                <a:latin typeface="Lucida Sans Unicode"/>
              </a:rPr>
              <a:t>c</a:t>
            </a:r>
            <a:r>
              <a:rPr kumimoji="1" lang="en-US" sz="2800" b="1" u="sng" dirty="0" smtClean="0">
                <a:solidFill>
                  <a:srgbClr val="FF0000"/>
                </a:solidFill>
                <a:latin typeface="Lucida Sans Unicode"/>
              </a:rPr>
              <a:t>learly defines a space of ownership</a:t>
            </a:r>
            <a:r>
              <a:rPr kumimoji="1" lang="en-US" sz="2800" b="1" dirty="0" smtClean="0">
                <a:solidFill>
                  <a:prstClr val="black"/>
                </a:solidFill>
                <a:latin typeface="Lucida Sans Unicode"/>
              </a:rPr>
              <a:t> and encourages positive social behavior.</a:t>
            </a:r>
          </a:p>
          <a:p>
            <a:pPr marL="342900" indent="-342900" fontAlgn="auto">
              <a:spcAft>
                <a:spcPts val="0"/>
              </a:spcAft>
              <a:buClr>
                <a:prstClr val="black"/>
              </a:buClr>
              <a:buFontTx/>
              <a:buChar char="•"/>
            </a:pPr>
            <a:endParaRPr kumimoji="1" lang="en-US" sz="2800" b="1" dirty="0" smtClean="0">
              <a:solidFill>
                <a:prstClr val="black"/>
              </a:solidFill>
              <a:latin typeface="Lucida Sans Unicode"/>
            </a:endParaRPr>
          </a:p>
          <a:p>
            <a:pPr marL="342900" indent="-342900" fontAlgn="auto">
              <a:spcAft>
                <a:spcPts val="0"/>
              </a:spcAft>
              <a:buClr>
                <a:prstClr val="black"/>
              </a:buClr>
              <a:buFontTx/>
              <a:buChar char="•"/>
            </a:pPr>
            <a:r>
              <a:rPr kumimoji="1" lang="en-US" sz="2800" b="1" dirty="0" smtClean="0">
                <a:solidFill>
                  <a:prstClr val="black"/>
                </a:solidFill>
                <a:latin typeface="Lucida Sans Unicode"/>
              </a:rPr>
              <a:t>People Protect or Defend Space which they occupy</a:t>
            </a:r>
          </a:p>
          <a:p>
            <a:pPr marL="342900" indent="-342900" fontAlgn="auto">
              <a:spcAft>
                <a:spcPts val="0"/>
              </a:spcAft>
              <a:buClr>
                <a:prstClr val="black"/>
              </a:buClr>
              <a:buFontTx/>
              <a:buChar char="•"/>
            </a:pPr>
            <a:endParaRPr kumimoji="1" lang="en-US" sz="2400" b="1" dirty="0" smtClean="0">
              <a:solidFill>
                <a:prstClr val="black"/>
              </a:solidFill>
              <a:latin typeface="Lucida Sans Unicode"/>
            </a:endParaRPr>
          </a:p>
          <a:p>
            <a:pPr fontAlgn="auto">
              <a:spcAft>
                <a:spcPts val="0"/>
              </a:spcAft>
              <a:buClr>
                <a:prstClr val="black"/>
              </a:buClr>
            </a:pPr>
            <a:endParaRPr kumimoji="1" lang="en-US" sz="2400" b="1" dirty="0" smtClean="0">
              <a:solidFill>
                <a:srgbClr val="FF0000"/>
              </a:solidFill>
              <a:latin typeface="Lucida Sans Unicode"/>
            </a:endParaRPr>
          </a:p>
        </p:txBody>
      </p:sp>
    </p:spTree>
    <p:extLst>
      <p:ext uri="{BB962C8B-B14F-4D97-AF65-F5344CB8AC3E}">
        <p14:creationId xmlns:p14="http://schemas.microsoft.com/office/powerpoint/2010/main" val="158450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
                                            <p:txEl>
                                              <p:pRg st="1" end="1"/>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921DFD-E913-40A1-84FB-C9C6A819C5CA}" type="slidenum">
              <a:rPr lang="en-US" smtClean="0"/>
              <a:t>14</a:t>
            </a:fld>
            <a:endParaRPr lang="en-US"/>
          </a:p>
        </p:txBody>
      </p:sp>
      <p:pic>
        <p:nvPicPr>
          <p:cNvPr id="5" name="Picture 4"/>
          <p:cNvPicPr>
            <a:picLocks noChangeAspect="1"/>
          </p:cNvPicPr>
          <p:nvPr/>
        </p:nvPicPr>
        <p:blipFill>
          <a:blip r:embed="rId2"/>
          <a:stretch>
            <a:fillRect/>
          </a:stretch>
        </p:blipFill>
        <p:spPr>
          <a:xfrm>
            <a:off x="457200" y="533400"/>
            <a:ext cx="4087702" cy="2914141"/>
          </a:xfrm>
          <a:prstGeom prst="rect">
            <a:avLst/>
          </a:prstGeom>
        </p:spPr>
      </p:pic>
      <p:pic>
        <p:nvPicPr>
          <p:cNvPr id="6" name="Picture 5"/>
          <p:cNvPicPr>
            <a:picLocks noChangeAspect="1"/>
          </p:cNvPicPr>
          <p:nvPr/>
        </p:nvPicPr>
        <p:blipFill>
          <a:blip r:embed="rId3"/>
          <a:stretch>
            <a:fillRect/>
          </a:stretch>
        </p:blipFill>
        <p:spPr>
          <a:xfrm>
            <a:off x="457200" y="3909629"/>
            <a:ext cx="4087702" cy="2643571"/>
          </a:xfrm>
          <a:prstGeom prst="rect">
            <a:avLst/>
          </a:prstGeom>
        </p:spPr>
      </p:pic>
      <p:pic>
        <p:nvPicPr>
          <p:cNvPr id="7" name="Picture 6"/>
          <p:cNvPicPr>
            <a:picLocks noChangeAspect="1"/>
          </p:cNvPicPr>
          <p:nvPr/>
        </p:nvPicPr>
        <p:blipFill>
          <a:blip r:embed="rId4"/>
          <a:stretch>
            <a:fillRect/>
          </a:stretch>
        </p:blipFill>
        <p:spPr>
          <a:xfrm>
            <a:off x="5239291" y="914400"/>
            <a:ext cx="3599909" cy="5257800"/>
          </a:xfrm>
          <a:prstGeom prst="rect">
            <a:avLst/>
          </a:prstGeom>
        </p:spPr>
      </p:pic>
    </p:spTree>
    <p:extLst>
      <p:ext uri="{BB962C8B-B14F-4D97-AF65-F5344CB8AC3E}">
        <p14:creationId xmlns:p14="http://schemas.microsoft.com/office/powerpoint/2010/main" val="1492389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921DFD-E913-40A1-84FB-C9C6A819C5CA}" type="slidenum">
              <a:rPr lang="en-US" smtClean="0"/>
              <a:t>15</a:t>
            </a:fld>
            <a:endParaRPr lang="en-US"/>
          </a:p>
        </p:txBody>
      </p:sp>
      <p:pic>
        <p:nvPicPr>
          <p:cNvPr id="5" name="Picture 4"/>
          <p:cNvPicPr>
            <a:picLocks noChangeAspect="1"/>
          </p:cNvPicPr>
          <p:nvPr/>
        </p:nvPicPr>
        <p:blipFill>
          <a:blip r:embed="rId2"/>
          <a:stretch>
            <a:fillRect/>
          </a:stretch>
        </p:blipFill>
        <p:spPr>
          <a:xfrm>
            <a:off x="304800" y="533400"/>
            <a:ext cx="4038600" cy="3064210"/>
          </a:xfrm>
          <a:prstGeom prst="rect">
            <a:avLst/>
          </a:prstGeom>
        </p:spPr>
      </p:pic>
      <p:pic>
        <p:nvPicPr>
          <p:cNvPr id="6" name="Picture 5"/>
          <p:cNvPicPr>
            <a:picLocks noChangeAspect="1"/>
          </p:cNvPicPr>
          <p:nvPr/>
        </p:nvPicPr>
        <p:blipFill>
          <a:blip r:embed="rId3"/>
          <a:stretch>
            <a:fillRect/>
          </a:stretch>
        </p:blipFill>
        <p:spPr>
          <a:xfrm>
            <a:off x="4739303" y="533400"/>
            <a:ext cx="4099897" cy="3064209"/>
          </a:xfrm>
          <a:prstGeom prst="rect">
            <a:avLst/>
          </a:prstGeom>
        </p:spPr>
      </p:pic>
      <p:pic>
        <p:nvPicPr>
          <p:cNvPr id="7" name="Picture 6"/>
          <p:cNvPicPr>
            <a:picLocks noChangeAspect="1"/>
          </p:cNvPicPr>
          <p:nvPr/>
        </p:nvPicPr>
        <p:blipFill>
          <a:blip r:embed="rId4"/>
          <a:stretch>
            <a:fillRect/>
          </a:stretch>
        </p:blipFill>
        <p:spPr>
          <a:xfrm>
            <a:off x="2133600" y="3810000"/>
            <a:ext cx="4884251" cy="2915523"/>
          </a:xfrm>
          <a:prstGeom prst="rect">
            <a:avLst/>
          </a:prstGeom>
        </p:spPr>
      </p:pic>
    </p:spTree>
    <p:extLst>
      <p:ext uri="{BB962C8B-B14F-4D97-AF65-F5344CB8AC3E}">
        <p14:creationId xmlns:p14="http://schemas.microsoft.com/office/powerpoint/2010/main" val="411055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Development</a:t>
            </a:r>
            <a:endParaRPr lang="en-US" dirty="0"/>
          </a:p>
        </p:txBody>
      </p:sp>
      <p:sp>
        <p:nvSpPr>
          <p:cNvPr id="7" name="Slide Number Placeholder 6"/>
          <p:cNvSpPr>
            <a:spLocks noGrp="1"/>
          </p:cNvSpPr>
          <p:nvPr>
            <p:ph type="sldNum" sz="quarter" idx="10"/>
          </p:nvPr>
        </p:nvSpPr>
        <p:spPr/>
        <p:txBody>
          <a:bodyPr/>
          <a:lstStyle/>
          <a:p>
            <a:fld id="{D621DF26-E619-4B3F-B577-233F942BE939}" type="slidenum">
              <a:rPr lang="en-US" smtClean="0"/>
              <a:t>16</a:t>
            </a:fld>
            <a:endParaRPr lang="en-US"/>
          </a:p>
        </p:txBody>
      </p:sp>
      <p:sp>
        <p:nvSpPr>
          <p:cNvPr id="4" name="Content Placeholder 3"/>
          <p:cNvSpPr>
            <a:spLocks noGrp="1"/>
          </p:cNvSpPr>
          <p:nvPr>
            <p:ph idx="1"/>
          </p:nvPr>
        </p:nvSpPr>
        <p:spPr/>
        <p:txBody>
          <a:bodyPr>
            <a:normAutofit/>
          </a:bodyPr>
          <a:lstStyle/>
          <a:p>
            <a:r>
              <a:rPr lang="en-US" sz="2400" dirty="0" smtClean="0"/>
              <a:t>Structured to follow draft table of contents </a:t>
            </a:r>
            <a:endParaRPr lang="en-US" sz="2400" b="1" dirty="0">
              <a:solidFill>
                <a:srgbClr val="000000"/>
              </a:solidFill>
            </a:endParaRPr>
          </a:p>
          <a:p>
            <a:r>
              <a:rPr lang="en-US" sz="2400" dirty="0" smtClean="0">
                <a:solidFill>
                  <a:srgbClr val="000000"/>
                </a:solidFill>
              </a:rPr>
              <a:t>Incorporates </a:t>
            </a:r>
            <a:r>
              <a:rPr lang="en-US" sz="2400" dirty="0">
                <a:solidFill>
                  <a:srgbClr val="000000"/>
                </a:solidFill>
              </a:rPr>
              <a:t>recommendations of previous plans </a:t>
            </a:r>
            <a:r>
              <a:rPr lang="en-US" sz="2400" dirty="0" smtClean="0">
                <a:solidFill>
                  <a:srgbClr val="000000"/>
                </a:solidFill>
              </a:rPr>
              <a:t>Sections</a:t>
            </a:r>
          </a:p>
          <a:p>
            <a:pPr marL="0" indent="0">
              <a:buNone/>
            </a:pPr>
            <a:endParaRPr lang="en-US" sz="2400" dirty="0">
              <a:solidFill>
                <a:srgbClr val="000000"/>
              </a:solidFill>
            </a:endParaRPr>
          </a:p>
          <a:p>
            <a:pPr lvl="1"/>
            <a:r>
              <a:rPr lang="en-US" sz="1800" dirty="0">
                <a:solidFill>
                  <a:srgbClr val="000000"/>
                </a:solidFill>
              </a:rPr>
              <a:t>Review the visioning public concerns/consultant recommendations</a:t>
            </a:r>
          </a:p>
          <a:p>
            <a:pPr lvl="1"/>
            <a:r>
              <a:rPr lang="en-US" sz="1800" dirty="0">
                <a:solidFill>
                  <a:srgbClr val="000000"/>
                </a:solidFill>
              </a:rPr>
              <a:t>Summarized relevant plans </a:t>
            </a:r>
            <a:r>
              <a:rPr lang="en-US" sz="1800" dirty="0" smtClean="0">
                <a:solidFill>
                  <a:srgbClr val="000000"/>
                </a:solidFill>
              </a:rPr>
              <a:t>reviewed</a:t>
            </a:r>
          </a:p>
          <a:p>
            <a:pPr lvl="2"/>
            <a:r>
              <a:rPr lang="en-US" sz="1800" dirty="0" smtClean="0">
                <a:solidFill>
                  <a:srgbClr val="000000"/>
                </a:solidFill>
              </a:rPr>
              <a:t>2013 Comprehensive Plan</a:t>
            </a:r>
          </a:p>
          <a:p>
            <a:pPr lvl="2"/>
            <a:r>
              <a:rPr lang="en-US" sz="1800" dirty="0" smtClean="0">
                <a:solidFill>
                  <a:srgbClr val="000000"/>
                </a:solidFill>
              </a:rPr>
              <a:t>2015 Economic Development Plan</a:t>
            </a:r>
          </a:p>
          <a:p>
            <a:pPr lvl="2"/>
            <a:r>
              <a:rPr lang="en-US" sz="1800" dirty="0" smtClean="0">
                <a:solidFill>
                  <a:srgbClr val="000000"/>
                </a:solidFill>
              </a:rPr>
              <a:t>2016 Housing Action Plan</a:t>
            </a:r>
          </a:p>
          <a:p>
            <a:pPr lvl="2"/>
            <a:r>
              <a:rPr lang="en-US" sz="1800" dirty="0" smtClean="0">
                <a:solidFill>
                  <a:srgbClr val="000000"/>
                </a:solidFill>
              </a:rPr>
              <a:t>1997 Capital City Vision Report</a:t>
            </a:r>
          </a:p>
          <a:p>
            <a:pPr lvl="2"/>
            <a:r>
              <a:rPr lang="en-US" sz="1800" dirty="0" smtClean="0">
                <a:solidFill>
                  <a:srgbClr val="000000"/>
                </a:solidFill>
              </a:rPr>
              <a:t>2002 Tourism Management Plan (resolution)</a:t>
            </a:r>
          </a:p>
          <a:p>
            <a:pPr lvl="2"/>
            <a:r>
              <a:rPr lang="en-US" sz="1800" dirty="0" smtClean="0">
                <a:solidFill>
                  <a:srgbClr val="000000"/>
                </a:solidFill>
              </a:rPr>
              <a:t>2012 Willoughby District Plan  (chapter 5)</a:t>
            </a:r>
            <a:endParaRPr lang="en-US" sz="1800" dirty="0">
              <a:solidFill>
                <a:srgbClr val="000000"/>
              </a:solidFill>
            </a:endParaRPr>
          </a:p>
          <a:p>
            <a:endParaRPr lang="en-US" dirty="0"/>
          </a:p>
        </p:txBody>
      </p:sp>
    </p:spTree>
    <p:extLst>
      <p:ext uri="{BB962C8B-B14F-4D97-AF65-F5344CB8AC3E}">
        <p14:creationId xmlns:p14="http://schemas.microsoft.com/office/powerpoint/2010/main" val="4051108216"/>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 from tonight</a:t>
            </a:r>
            <a:endParaRPr lang="en-US" dirty="0"/>
          </a:p>
        </p:txBody>
      </p:sp>
      <p:sp>
        <p:nvSpPr>
          <p:cNvPr id="7" name="Slide Number Placeholder 6"/>
          <p:cNvSpPr>
            <a:spLocks noGrp="1"/>
          </p:cNvSpPr>
          <p:nvPr>
            <p:ph type="sldNum" sz="quarter" idx="10"/>
          </p:nvPr>
        </p:nvSpPr>
        <p:spPr/>
        <p:txBody>
          <a:bodyPr/>
          <a:lstStyle/>
          <a:p>
            <a:fld id="{D621DF26-E619-4B3F-B577-233F942BE939}" type="slidenum">
              <a:rPr lang="en-US" smtClean="0"/>
              <a:t>17</a:t>
            </a:fld>
            <a:endParaRPr lang="en-US"/>
          </a:p>
        </p:txBody>
      </p:sp>
      <p:sp>
        <p:nvSpPr>
          <p:cNvPr id="3" name="Content Placeholder 2"/>
          <p:cNvSpPr>
            <a:spLocks noGrp="1"/>
          </p:cNvSpPr>
          <p:nvPr>
            <p:ph idx="1"/>
          </p:nvPr>
        </p:nvSpPr>
        <p:spPr>
          <a:xfrm>
            <a:off x="409575" y="1295400"/>
            <a:ext cx="8229600" cy="4724400"/>
          </a:xfrm>
        </p:spPr>
        <p:txBody>
          <a:bodyPr>
            <a:normAutofit fontScale="85000" lnSpcReduction="20000"/>
          </a:bodyPr>
          <a:lstStyle/>
          <a:p>
            <a:pPr>
              <a:spcAft>
                <a:spcPts val="600"/>
              </a:spcAft>
            </a:pPr>
            <a:r>
              <a:rPr lang="en-US" dirty="0" smtClean="0"/>
              <a:t>Do </a:t>
            </a:r>
            <a:r>
              <a:rPr lang="en-US" dirty="0"/>
              <a:t>we want to re-arrange</a:t>
            </a:r>
            <a:r>
              <a:rPr lang="en-US" dirty="0" smtClean="0"/>
              <a:t>?</a:t>
            </a:r>
          </a:p>
          <a:p>
            <a:pPr>
              <a:spcAft>
                <a:spcPts val="600"/>
              </a:spcAft>
            </a:pPr>
            <a:r>
              <a:rPr lang="en-US" dirty="0" smtClean="0"/>
              <a:t>What </a:t>
            </a:r>
            <a:r>
              <a:rPr lang="en-US" dirty="0" smtClean="0"/>
              <a:t>do you want to change?</a:t>
            </a:r>
          </a:p>
          <a:p>
            <a:pPr>
              <a:spcAft>
                <a:spcPts val="600"/>
              </a:spcAft>
            </a:pPr>
            <a:r>
              <a:rPr lang="en-US" dirty="0" smtClean="0"/>
              <a:t>Anything in existing plans or vision that you particularly want to emphasize/prioritize?</a:t>
            </a:r>
          </a:p>
          <a:p>
            <a:pPr>
              <a:spcAft>
                <a:spcPts val="600"/>
              </a:spcAft>
            </a:pPr>
            <a:r>
              <a:rPr lang="en-US" dirty="0" smtClean="0"/>
              <a:t>What is missing that you expected to see?</a:t>
            </a:r>
          </a:p>
          <a:p>
            <a:pPr>
              <a:spcAft>
                <a:spcPts val="600"/>
              </a:spcAft>
            </a:pPr>
            <a:r>
              <a:rPr lang="en-US" dirty="0" smtClean="0"/>
              <a:t>Recommendations will be compilation of what is contained in existing plans but noting what has been addressed</a:t>
            </a:r>
          </a:p>
          <a:p>
            <a:pPr>
              <a:spcAft>
                <a:spcPts val="600"/>
              </a:spcAft>
            </a:pPr>
            <a:r>
              <a:rPr lang="en-US" dirty="0" smtClean="0"/>
              <a:t>Add any new recommendations from </a:t>
            </a:r>
            <a:r>
              <a:rPr lang="en-US" dirty="0" smtClean="0"/>
              <a:t>group discussions</a:t>
            </a:r>
            <a:endParaRPr lang="en-US" dirty="0" smtClean="0"/>
          </a:p>
          <a:p>
            <a:pPr>
              <a:spcAft>
                <a:spcPts val="600"/>
              </a:spcAft>
            </a:pPr>
            <a:r>
              <a:rPr lang="en-US" dirty="0" smtClean="0"/>
              <a:t>More information on specific topics?</a:t>
            </a:r>
            <a:endParaRPr lang="en-US" dirty="0"/>
          </a:p>
        </p:txBody>
      </p:sp>
    </p:spTree>
    <p:extLst>
      <p:ext uri="{BB962C8B-B14F-4D97-AF65-F5344CB8AC3E}">
        <p14:creationId xmlns:p14="http://schemas.microsoft.com/office/powerpoint/2010/main" val="1133902713"/>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Statement</a:t>
            </a:r>
            <a:endParaRPr lang="en-US" dirty="0"/>
          </a:p>
        </p:txBody>
      </p:sp>
      <p:sp>
        <p:nvSpPr>
          <p:cNvPr id="3" name="Content Placeholder 2"/>
          <p:cNvSpPr>
            <a:spLocks noGrp="1"/>
          </p:cNvSpPr>
          <p:nvPr>
            <p:ph idx="1"/>
          </p:nvPr>
        </p:nvSpPr>
        <p:spPr>
          <a:xfrm>
            <a:off x="609600" y="1524000"/>
            <a:ext cx="7543800" cy="3581400"/>
          </a:xfrm>
        </p:spPr>
        <p:txBody>
          <a:bodyPr>
            <a:normAutofit fontScale="77500" lnSpcReduction="20000"/>
          </a:bodyPr>
          <a:lstStyle/>
          <a:p>
            <a:pPr marL="0" indent="0">
              <a:lnSpc>
                <a:spcPct val="120000"/>
              </a:lnSpc>
              <a:buNone/>
            </a:pPr>
            <a:r>
              <a:rPr lang="en-US" dirty="0"/>
              <a:t>Maintain and strengthen Downtown Juneau as a vibrant, safe and accessible place to live, work, play and explore.  As home to the Capitol, Downtown Juneau is a dynamic center of Government and is welcoming and appealing to residents, visitors, innovators and investors. Its unique heritage and history, access to natural beauty and urban amenities, provide opportunities for investment and sustainable growth.  </a:t>
            </a:r>
          </a:p>
        </p:txBody>
      </p:sp>
      <p:sp>
        <p:nvSpPr>
          <p:cNvPr id="7" name="Slide Number Placeholder 6"/>
          <p:cNvSpPr>
            <a:spLocks noGrp="1"/>
          </p:cNvSpPr>
          <p:nvPr>
            <p:ph type="sldNum" sz="quarter" idx="10"/>
          </p:nvPr>
        </p:nvSpPr>
        <p:spPr/>
        <p:txBody>
          <a:bodyPr/>
          <a:lstStyle/>
          <a:p>
            <a:fld id="{D621DF26-E619-4B3F-B577-233F942BE939}" type="slidenum">
              <a:rPr lang="en-US" smtClean="0"/>
              <a:t>18</a:t>
            </a:fld>
            <a:endParaRPr lang="en-US"/>
          </a:p>
        </p:txBody>
      </p:sp>
    </p:spTree>
    <p:extLst>
      <p:ext uri="{BB962C8B-B14F-4D97-AF65-F5344CB8AC3E}">
        <p14:creationId xmlns:p14="http://schemas.microsoft.com/office/powerpoint/2010/main" val="1848165927"/>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397500" y="1203221"/>
            <a:ext cx="3631289" cy="1850645"/>
          </a:xfrm>
          <a:prstGeom prst="rect">
            <a:avLst/>
          </a:prstGeom>
        </p:spPr>
      </p:pic>
      <p:sp>
        <p:nvSpPr>
          <p:cNvPr id="2" name="Title 1"/>
          <p:cNvSpPr>
            <a:spLocks noGrp="1"/>
          </p:cNvSpPr>
          <p:nvPr>
            <p:ph type="title"/>
          </p:nvPr>
        </p:nvSpPr>
        <p:spPr/>
        <p:txBody>
          <a:bodyPr/>
          <a:lstStyle/>
          <a:p>
            <a:r>
              <a:rPr lang="en-US" dirty="0" smtClean="0"/>
              <a:t>Housing as Economic Development</a:t>
            </a:r>
            <a:endParaRPr lang="en-US" dirty="0"/>
          </a:p>
        </p:txBody>
      </p:sp>
      <p:sp>
        <p:nvSpPr>
          <p:cNvPr id="3" name="Content Placeholder 2"/>
          <p:cNvSpPr>
            <a:spLocks noGrp="1"/>
          </p:cNvSpPr>
          <p:nvPr>
            <p:ph idx="1"/>
          </p:nvPr>
        </p:nvSpPr>
        <p:spPr>
          <a:xfrm>
            <a:off x="228600" y="1741931"/>
            <a:ext cx="7772400" cy="4717473"/>
          </a:xfrm>
        </p:spPr>
        <p:txBody>
          <a:bodyPr>
            <a:normAutofit fontScale="62500" lnSpcReduction="20000"/>
          </a:bodyPr>
          <a:lstStyle/>
          <a:p>
            <a:pPr marL="0" indent="0">
              <a:buNone/>
            </a:pPr>
            <a:endParaRPr lang="en-US" sz="2000" dirty="0" smtClean="0"/>
          </a:p>
          <a:p>
            <a:pPr marL="0" indent="0">
              <a:buNone/>
            </a:pPr>
            <a:endParaRPr lang="en-US" sz="2000" dirty="0"/>
          </a:p>
          <a:p>
            <a:pPr marL="0" indent="0">
              <a:buNone/>
            </a:pPr>
            <a:endParaRPr lang="en-US" sz="2000" dirty="0" smtClean="0"/>
          </a:p>
          <a:p>
            <a:pPr marL="0" indent="0">
              <a:buNone/>
            </a:pPr>
            <a:r>
              <a:rPr lang="en-US" sz="2000" dirty="0" smtClean="0"/>
              <a:t>Change title</a:t>
            </a:r>
          </a:p>
          <a:p>
            <a:pPr marL="0" indent="0">
              <a:buNone/>
            </a:pPr>
            <a:r>
              <a:rPr lang="en-US" sz="2000" dirty="0" smtClean="0"/>
              <a:t>What to consider when adding housing </a:t>
            </a:r>
          </a:p>
          <a:p>
            <a:pPr marL="0" indent="0">
              <a:buNone/>
            </a:pPr>
            <a:r>
              <a:rPr lang="en-US" sz="2000" dirty="0" smtClean="0"/>
              <a:t>Possible goals – </a:t>
            </a:r>
          </a:p>
          <a:p>
            <a:pPr marL="0" indent="0">
              <a:buNone/>
            </a:pPr>
            <a:endParaRPr lang="en-US" sz="2000" dirty="0" smtClean="0"/>
          </a:p>
          <a:p>
            <a:pPr marL="457200">
              <a:buFont typeface="Arial" panose="020B0604020202020204" pitchFamily="34" charset="0"/>
              <a:buChar char="•"/>
            </a:pPr>
            <a:r>
              <a:rPr lang="en-US" sz="2000" dirty="0" smtClean="0"/>
              <a:t>Develop downtown housing  to accommodate an increased and diverse residential population.</a:t>
            </a:r>
          </a:p>
          <a:p>
            <a:pPr marL="457200">
              <a:buFont typeface="Arial" panose="020B0604020202020204" pitchFamily="34" charset="0"/>
              <a:buChar char="•"/>
            </a:pPr>
            <a:r>
              <a:rPr lang="en-US" sz="2000" dirty="0" smtClean="0"/>
              <a:t>Encourage development of a wide range of housing types that are affordable to all incomes and abilities.</a:t>
            </a:r>
          </a:p>
          <a:p>
            <a:pPr marL="457200">
              <a:buFont typeface="Arial" panose="020B0604020202020204" pitchFamily="34" charset="0"/>
              <a:buChar char="•"/>
            </a:pPr>
            <a:endParaRPr lang="en-US" sz="2000" dirty="0" smtClean="0"/>
          </a:p>
          <a:p>
            <a:pPr marL="114300" indent="0">
              <a:buNone/>
            </a:pPr>
            <a:r>
              <a:rPr lang="en-US" sz="2000" dirty="0" smtClean="0"/>
              <a:t>Possible actions - </a:t>
            </a:r>
          </a:p>
          <a:p>
            <a:pPr marL="457200">
              <a:buFont typeface="Arial" panose="020B0604020202020204" pitchFamily="34" charset="0"/>
              <a:buChar char="•"/>
            </a:pPr>
            <a:r>
              <a:rPr lang="en-US" sz="2000" dirty="0" smtClean="0"/>
              <a:t>Consider </a:t>
            </a:r>
            <a:r>
              <a:rPr lang="en-US" sz="2000" dirty="0"/>
              <a:t>inclusionary zoning requirements for tourism related businesses to ensure new business contribute to the housing needs for their </a:t>
            </a:r>
            <a:r>
              <a:rPr lang="en-US" sz="2000" dirty="0" smtClean="0"/>
              <a:t>workers</a:t>
            </a:r>
          </a:p>
          <a:p>
            <a:pPr marL="457200">
              <a:buFont typeface="Arial" panose="020B0604020202020204" pitchFamily="34" charset="0"/>
              <a:buChar char="•"/>
            </a:pPr>
            <a:r>
              <a:rPr lang="en-US" sz="2000" dirty="0" smtClean="0"/>
              <a:t>Tax </a:t>
            </a:r>
            <a:r>
              <a:rPr lang="en-US" sz="2000" dirty="0"/>
              <a:t>abatement for new value added in downtown for a period of time to incentivize redevelopment (state law allow</a:t>
            </a:r>
            <a:r>
              <a:rPr lang="en-US" sz="2000" dirty="0" smtClean="0"/>
              <a:t>????)</a:t>
            </a:r>
          </a:p>
          <a:p>
            <a:pPr marL="457200">
              <a:buFont typeface="Arial" panose="020B0604020202020204" pitchFamily="34" charset="0"/>
              <a:buChar char="•"/>
            </a:pPr>
            <a:r>
              <a:rPr lang="en-US" sz="2000" dirty="0" smtClean="0"/>
              <a:t>Seek </a:t>
            </a:r>
            <a:r>
              <a:rPr lang="en-US" sz="2000" dirty="0"/>
              <a:t>and assemble resources, including housing fund resources, to coordinate restoration for housing above the retail level within historic buildings</a:t>
            </a:r>
            <a:r>
              <a:rPr lang="en-US" sz="2000" dirty="0" smtClean="0"/>
              <a:t>.</a:t>
            </a:r>
          </a:p>
          <a:p>
            <a:pPr marL="0" indent="0">
              <a:buNone/>
            </a:pPr>
            <a:endParaRPr lang="en-US" sz="2000" dirty="0" smtClean="0"/>
          </a:p>
          <a:p>
            <a:pPr marL="0" indent="0">
              <a:buNone/>
            </a:pPr>
            <a:r>
              <a:rPr lang="en-US" sz="2000" dirty="0" smtClean="0"/>
              <a:t>Possible </a:t>
            </a:r>
            <a:r>
              <a:rPr lang="en-US" sz="2000" dirty="0"/>
              <a:t>metrics- </a:t>
            </a:r>
            <a:endParaRPr lang="en-US" sz="2000" dirty="0" smtClean="0"/>
          </a:p>
          <a:p>
            <a:pPr marL="457200">
              <a:buFont typeface="Arial" panose="020B0604020202020204" pitchFamily="34" charset="0"/>
              <a:buChar char="•"/>
            </a:pPr>
            <a:r>
              <a:rPr lang="en-US" sz="2000" dirty="0" smtClean="0"/>
              <a:t>Number </a:t>
            </a:r>
            <a:r>
              <a:rPr lang="en-US" sz="2000" dirty="0"/>
              <a:t>of housing units in  downtown by area by type, tenure and </a:t>
            </a:r>
            <a:r>
              <a:rPr lang="en-US" sz="2000" dirty="0" smtClean="0"/>
              <a:t>prices</a:t>
            </a:r>
            <a:endParaRPr lang="en-US" sz="2000" dirty="0"/>
          </a:p>
          <a:p>
            <a:pPr marL="457200">
              <a:buFont typeface="Arial" panose="020B0604020202020204" pitchFamily="34" charset="0"/>
              <a:buChar char="•"/>
            </a:pPr>
            <a:r>
              <a:rPr lang="en-US" sz="2000" dirty="0" smtClean="0"/>
              <a:t>Number </a:t>
            </a:r>
            <a:r>
              <a:rPr lang="en-US" sz="2000" dirty="0"/>
              <a:t>of people living in </a:t>
            </a:r>
            <a:r>
              <a:rPr lang="en-US" sz="2000" dirty="0" smtClean="0"/>
              <a:t>downtown</a:t>
            </a:r>
            <a:endParaRPr lang="en-US" dirty="0"/>
          </a:p>
        </p:txBody>
      </p:sp>
      <p:sp>
        <p:nvSpPr>
          <p:cNvPr id="4" name="Slide Number Placeholder 3"/>
          <p:cNvSpPr>
            <a:spLocks noGrp="1"/>
          </p:cNvSpPr>
          <p:nvPr>
            <p:ph type="sldNum" sz="quarter" idx="10"/>
          </p:nvPr>
        </p:nvSpPr>
        <p:spPr/>
        <p:txBody>
          <a:bodyPr/>
          <a:lstStyle/>
          <a:p>
            <a:fld id="{D621DF26-E619-4B3F-B577-233F942BE939}" type="slidenum">
              <a:rPr lang="en-US" smtClean="0"/>
              <a:t>19</a:t>
            </a:fld>
            <a:endParaRPr lang="en-US"/>
          </a:p>
        </p:txBody>
      </p:sp>
      <p:sp>
        <p:nvSpPr>
          <p:cNvPr id="9" name="TextBox 8"/>
          <p:cNvSpPr txBox="1"/>
          <p:nvPr/>
        </p:nvSpPr>
        <p:spPr>
          <a:xfrm>
            <a:off x="4572000" y="4876800"/>
            <a:ext cx="3842331" cy="14361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58002149"/>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751919"/>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 Facilities</a:t>
            </a:r>
            <a:endParaRPr lang="en-US" dirty="0"/>
          </a:p>
        </p:txBody>
      </p:sp>
      <p:sp>
        <p:nvSpPr>
          <p:cNvPr id="3" name="Content Placeholder 2"/>
          <p:cNvSpPr>
            <a:spLocks noGrp="1"/>
          </p:cNvSpPr>
          <p:nvPr>
            <p:ph idx="1"/>
          </p:nvPr>
        </p:nvSpPr>
        <p:spPr>
          <a:xfrm>
            <a:off x="76200" y="2438400"/>
            <a:ext cx="8229600" cy="3886200"/>
          </a:xfrm>
        </p:spPr>
        <p:txBody>
          <a:bodyPr>
            <a:normAutofit/>
          </a:bodyPr>
          <a:lstStyle/>
          <a:p>
            <a:pPr lvl="1"/>
            <a:r>
              <a:rPr lang="en-US" dirty="0" smtClean="0"/>
              <a:t>CBJ water/sewer</a:t>
            </a:r>
          </a:p>
          <a:p>
            <a:pPr lvl="1"/>
            <a:r>
              <a:rPr lang="en-US" dirty="0" smtClean="0"/>
              <a:t>AELP</a:t>
            </a:r>
          </a:p>
          <a:p>
            <a:pPr lvl="1"/>
            <a:r>
              <a:rPr lang="en-US" dirty="0" smtClean="0"/>
              <a:t>Other?</a:t>
            </a:r>
          </a:p>
          <a:p>
            <a:pPr lvl="1"/>
            <a:r>
              <a:rPr lang="en-US" dirty="0" smtClean="0"/>
              <a:t>Do we want to talk about district heat</a:t>
            </a:r>
          </a:p>
          <a:p>
            <a:pPr lvl="1"/>
            <a:r>
              <a:rPr lang="en-US" dirty="0" smtClean="0"/>
              <a:t>Which public buildings did we miss?</a:t>
            </a:r>
          </a:p>
          <a:p>
            <a:pPr lvl="1"/>
            <a:r>
              <a:rPr lang="en-US" dirty="0" smtClean="0"/>
              <a:t>What are the capacity of our systems –how much new development can they support?</a:t>
            </a:r>
            <a:endParaRPr lang="en-US" dirty="0"/>
          </a:p>
        </p:txBody>
      </p:sp>
      <p:sp>
        <p:nvSpPr>
          <p:cNvPr id="4" name="Slide Number Placeholder 3"/>
          <p:cNvSpPr>
            <a:spLocks noGrp="1"/>
          </p:cNvSpPr>
          <p:nvPr>
            <p:ph type="sldNum" sz="quarter" idx="10"/>
          </p:nvPr>
        </p:nvSpPr>
        <p:spPr/>
        <p:txBody>
          <a:bodyPr/>
          <a:lstStyle/>
          <a:p>
            <a:fld id="{D621DF26-E619-4B3F-B577-233F942BE939}" type="slidenum">
              <a:rPr lang="en-US" smtClean="0"/>
              <a:t>20</a:t>
            </a:fld>
            <a:endParaRPr lang="en-US"/>
          </a:p>
        </p:txBody>
      </p:sp>
      <p:pic>
        <p:nvPicPr>
          <p:cNvPr id="5" name="Picture 4"/>
          <p:cNvPicPr>
            <a:picLocks noChangeAspect="1"/>
          </p:cNvPicPr>
          <p:nvPr/>
        </p:nvPicPr>
        <p:blipFill>
          <a:blip r:embed="rId2"/>
          <a:stretch>
            <a:fillRect/>
          </a:stretch>
        </p:blipFill>
        <p:spPr>
          <a:xfrm>
            <a:off x="4495801" y="1219199"/>
            <a:ext cx="4114800" cy="2667001"/>
          </a:xfrm>
          <a:prstGeom prst="rect">
            <a:avLst/>
          </a:prstGeom>
        </p:spPr>
      </p:pic>
    </p:spTree>
    <p:extLst>
      <p:ext uri="{BB962C8B-B14F-4D97-AF65-F5344CB8AC3E}">
        <p14:creationId xmlns:p14="http://schemas.microsoft.com/office/powerpoint/2010/main" val="2312528745"/>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and Welcoming Downtown</a:t>
            </a:r>
            <a:endParaRPr lang="en-US" dirty="0"/>
          </a:p>
        </p:txBody>
      </p:sp>
      <p:sp>
        <p:nvSpPr>
          <p:cNvPr id="3" name="Content Placeholder 2"/>
          <p:cNvSpPr>
            <a:spLocks noGrp="1"/>
          </p:cNvSpPr>
          <p:nvPr>
            <p:ph idx="1"/>
          </p:nvPr>
        </p:nvSpPr>
        <p:spPr>
          <a:xfrm>
            <a:off x="457200" y="1295400"/>
            <a:ext cx="8229600" cy="4572000"/>
          </a:xfrm>
        </p:spPr>
        <p:txBody>
          <a:bodyPr>
            <a:normAutofit fontScale="47500" lnSpcReduction="20000"/>
          </a:bodyPr>
          <a:lstStyle/>
          <a:p>
            <a:pPr marL="0" indent="0">
              <a:buNone/>
            </a:pPr>
            <a:r>
              <a:rPr lang="en-US" dirty="0" smtClean="0"/>
              <a:t>What to consider – not everyone has the capacity to control their behavior…</a:t>
            </a:r>
          </a:p>
          <a:p>
            <a:pPr marL="0" indent="0">
              <a:buNone/>
            </a:pPr>
            <a:endParaRPr lang="en-US" dirty="0" smtClean="0"/>
          </a:p>
          <a:p>
            <a:pPr marL="0" indent="0">
              <a:buNone/>
            </a:pPr>
            <a:r>
              <a:rPr lang="en-US" i="1" dirty="0" smtClean="0"/>
              <a:t>Discuss </a:t>
            </a:r>
            <a:r>
              <a:rPr lang="en-US" i="1" dirty="0"/>
              <a:t>what ingredients make downtown is a safe and welcoming place for all ages and walks of life. </a:t>
            </a:r>
            <a:endParaRPr lang="en-US" i="1" dirty="0" smtClean="0"/>
          </a:p>
          <a:p>
            <a:pPr marL="0" indent="0">
              <a:buNone/>
            </a:pPr>
            <a:endParaRPr lang="en-US" dirty="0"/>
          </a:p>
          <a:p>
            <a:pPr marL="0" indent="0">
              <a:buNone/>
            </a:pPr>
            <a:r>
              <a:rPr lang="en-US" dirty="0" smtClean="0"/>
              <a:t>Possible Goals – </a:t>
            </a:r>
          </a:p>
          <a:p>
            <a:pPr>
              <a:buFont typeface="Arial" panose="020B0604020202020204" pitchFamily="34" charset="0"/>
              <a:buChar char="•"/>
            </a:pPr>
            <a:r>
              <a:rPr lang="en-US" dirty="0" smtClean="0"/>
              <a:t>Strengthen partnerships with local business networks, human service providers, and mental health.</a:t>
            </a:r>
          </a:p>
          <a:p>
            <a:pPr marL="0" indent="0">
              <a:buNone/>
            </a:pPr>
            <a:r>
              <a:rPr lang="en-US" dirty="0" smtClean="0"/>
              <a:t>Possible Actions – </a:t>
            </a:r>
          </a:p>
          <a:p>
            <a:pPr>
              <a:buFont typeface="Arial" panose="020B0604020202020204" pitchFamily="34" charset="0"/>
              <a:buChar char="•"/>
            </a:pPr>
            <a:r>
              <a:rPr lang="en-US" dirty="0" smtClean="0"/>
              <a:t>CPTED</a:t>
            </a:r>
          </a:p>
          <a:p>
            <a:pPr>
              <a:spcBef>
                <a:spcPts val="600"/>
              </a:spcBef>
              <a:buFont typeface="Arial" panose="020B0604020202020204" pitchFamily="34" charset="0"/>
              <a:buChar char="•"/>
            </a:pPr>
            <a:r>
              <a:rPr lang="en-US" dirty="0" err="1" smtClean="0"/>
              <a:t>Mainstreet</a:t>
            </a:r>
            <a:r>
              <a:rPr lang="en-US" dirty="0" smtClean="0"/>
              <a:t> –ambassadors, place making, programing, cleanups etc.</a:t>
            </a:r>
          </a:p>
          <a:p>
            <a:pPr>
              <a:spcBef>
                <a:spcPts val="600"/>
              </a:spcBef>
              <a:buFont typeface="Arial" panose="020B0604020202020204" pitchFamily="34" charset="0"/>
              <a:buChar char="•"/>
            </a:pPr>
            <a:r>
              <a:rPr lang="en-US" dirty="0" smtClean="0"/>
              <a:t>Prioritize </a:t>
            </a:r>
            <a:r>
              <a:rPr lang="en-US" dirty="0"/>
              <a:t>clean streets and well-maintained buildings and infrastructure</a:t>
            </a:r>
            <a:endParaRPr lang="en-US" dirty="0" smtClean="0"/>
          </a:p>
          <a:p>
            <a:pPr marL="0" indent="0">
              <a:buNone/>
            </a:pPr>
            <a:endParaRPr lang="en-US" dirty="0" smtClean="0"/>
          </a:p>
          <a:p>
            <a:pPr marL="0" indent="0">
              <a:buNone/>
            </a:pPr>
            <a:r>
              <a:rPr lang="en-US" dirty="0" smtClean="0"/>
              <a:t>Possible Metrics- </a:t>
            </a:r>
          </a:p>
          <a:p>
            <a:pPr>
              <a:buFont typeface="Arial" panose="020B0604020202020204" pitchFamily="34" charset="0"/>
              <a:buChar char="•"/>
            </a:pPr>
            <a:r>
              <a:rPr lang="en-US" dirty="0" smtClean="0"/>
              <a:t>Crime statistics</a:t>
            </a:r>
          </a:p>
          <a:p>
            <a:pPr>
              <a:buFont typeface="Arial" panose="020B0604020202020204" pitchFamily="34" charset="0"/>
              <a:buChar char="•"/>
            </a:pPr>
            <a:r>
              <a:rPr lang="en-US" dirty="0" smtClean="0"/>
              <a:t>Homeless point in time count</a:t>
            </a:r>
          </a:p>
          <a:p>
            <a:pPr>
              <a:buFont typeface="Arial" panose="020B0604020202020204" pitchFamily="34" charset="0"/>
              <a:buChar char="•"/>
            </a:pPr>
            <a:r>
              <a:rPr lang="en-US" dirty="0"/>
              <a:t>Number of blighted properties in downtown</a:t>
            </a:r>
          </a:p>
          <a:p>
            <a:pPr marL="0" indent="0">
              <a:buNone/>
            </a:pPr>
            <a:endParaRPr lang="en-US" dirty="0"/>
          </a:p>
        </p:txBody>
      </p:sp>
      <p:sp>
        <p:nvSpPr>
          <p:cNvPr id="4" name="Slide Number Placeholder 3"/>
          <p:cNvSpPr>
            <a:spLocks noGrp="1"/>
          </p:cNvSpPr>
          <p:nvPr>
            <p:ph type="sldNum" sz="quarter" idx="10"/>
          </p:nvPr>
        </p:nvSpPr>
        <p:spPr/>
        <p:txBody>
          <a:bodyPr/>
          <a:lstStyle/>
          <a:p>
            <a:fld id="{D621DF26-E619-4B3F-B577-233F942BE939}" type="slidenum">
              <a:rPr lang="en-US" smtClean="0"/>
              <a:t>21</a:t>
            </a:fld>
            <a:endParaRPr lang="en-US"/>
          </a:p>
        </p:txBody>
      </p:sp>
      <p:pic>
        <p:nvPicPr>
          <p:cNvPr id="5" name="Picture 4"/>
          <p:cNvPicPr>
            <a:picLocks noChangeAspect="1"/>
          </p:cNvPicPr>
          <p:nvPr/>
        </p:nvPicPr>
        <p:blipFill>
          <a:blip r:embed="rId2"/>
          <a:stretch>
            <a:fillRect/>
          </a:stretch>
        </p:blipFill>
        <p:spPr>
          <a:xfrm>
            <a:off x="6096000" y="4038600"/>
            <a:ext cx="2819400" cy="2036233"/>
          </a:xfrm>
          <a:prstGeom prst="rect">
            <a:avLst/>
          </a:prstGeom>
        </p:spPr>
      </p:pic>
    </p:spTree>
    <p:extLst>
      <p:ext uri="{BB962C8B-B14F-4D97-AF65-F5344CB8AC3E}">
        <p14:creationId xmlns:p14="http://schemas.microsoft.com/office/powerpoint/2010/main" val="2735113074"/>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 City</a:t>
            </a:r>
            <a:endParaRPr lang="en-US" dirty="0"/>
          </a:p>
        </p:txBody>
      </p:sp>
      <p:sp>
        <p:nvSpPr>
          <p:cNvPr id="3" name="Content Placeholder 2"/>
          <p:cNvSpPr>
            <a:spLocks noGrp="1"/>
          </p:cNvSpPr>
          <p:nvPr>
            <p:ph idx="1"/>
          </p:nvPr>
        </p:nvSpPr>
        <p:spPr>
          <a:xfrm>
            <a:off x="457200" y="1132609"/>
            <a:ext cx="8229600" cy="4419600"/>
          </a:xfrm>
        </p:spPr>
        <p:txBody>
          <a:bodyPr/>
          <a:lstStyle/>
          <a:p>
            <a:r>
              <a:rPr lang="en-US" b="1" dirty="0"/>
              <a:t>Emphasize Juneau as a “Destination” capital city, well-known for its pedestrian-friendly</a:t>
            </a:r>
          </a:p>
          <a:p>
            <a:r>
              <a:rPr lang="en-US" b="1" dirty="0"/>
              <a:t>infrastructure and successful long-term planning</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D621DF26-E619-4B3F-B577-233F942BE939}" type="slidenum">
              <a:rPr lang="en-US" smtClean="0"/>
              <a:t>22</a:t>
            </a:fld>
            <a:endParaRPr lang="en-US"/>
          </a:p>
        </p:txBody>
      </p:sp>
      <p:pic>
        <p:nvPicPr>
          <p:cNvPr id="5" name="Picture 4"/>
          <p:cNvPicPr>
            <a:picLocks noChangeAspect="1"/>
          </p:cNvPicPr>
          <p:nvPr/>
        </p:nvPicPr>
        <p:blipFill>
          <a:blip r:embed="rId2"/>
          <a:stretch>
            <a:fillRect/>
          </a:stretch>
        </p:blipFill>
        <p:spPr>
          <a:xfrm>
            <a:off x="3352800" y="3342409"/>
            <a:ext cx="5105400" cy="2552700"/>
          </a:xfrm>
          <a:prstGeom prst="rect">
            <a:avLst/>
          </a:prstGeom>
        </p:spPr>
      </p:pic>
    </p:spTree>
    <p:extLst>
      <p:ext uri="{BB962C8B-B14F-4D97-AF65-F5344CB8AC3E}">
        <p14:creationId xmlns:p14="http://schemas.microsoft.com/office/powerpoint/2010/main" val="1248719570"/>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a:t>
            </a:r>
            <a:r>
              <a:rPr lang="en-US" dirty="0" smtClean="0"/>
              <a:t>Vitality (1)</a:t>
            </a:r>
            <a:endParaRPr lang="en-US" dirty="0"/>
          </a:p>
        </p:txBody>
      </p:sp>
      <p:sp>
        <p:nvSpPr>
          <p:cNvPr id="3" name="Content Placeholder 2"/>
          <p:cNvSpPr>
            <a:spLocks noGrp="1"/>
          </p:cNvSpPr>
          <p:nvPr>
            <p:ph idx="1"/>
          </p:nvPr>
        </p:nvSpPr>
        <p:spPr>
          <a:xfrm>
            <a:off x="228600" y="1143000"/>
            <a:ext cx="8153400" cy="4876799"/>
          </a:xfrm>
        </p:spPr>
        <p:txBody>
          <a:bodyPr>
            <a:normAutofit fontScale="92500"/>
          </a:bodyPr>
          <a:lstStyle/>
          <a:p>
            <a:pPr marL="0" indent="0">
              <a:buNone/>
            </a:pPr>
            <a:r>
              <a:rPr lang="en-US" sz="1800" dirty="0" smtClean="0"/>
              <a:t>What are you interested in seeing here?</a:t>
            </a:r>
          </a:p>
          <a:p>
            <a:pPr marL="0" indent="0">
              <a:buNone/>
            </a:pPr>
            <a:r>
              <a:rPr lang="en-US" sz="1800" dirty="0"/>
              <a:t>	</a:t>
            </a:r>
            <a:r>
              <a:rPr lang="en-US" sz="1800" dirty="0" smtClean="0"/>
              <a:t>Year round businesses</a:t>
            </a:r>
          </a:p>
          <a:p>
            <a:pPr marL="0" indent="0">
              <a:buNone/>
            </a:pPr>
            <a:r>
              <a:rPr lang="en-US" sz="1800" dirty="0"/>
              <a:t>	</a:t>
            </a:r>
            <a:r>
              <a:rPr lang="en-US" sz="1800" dirty="0" smtClean="0"/>
              <a:t>Diversity of retail type </a:t>
            </a:r>
          </a:p>
          <a:p>
            <a:pPr marL="0" indent="0">
              <a:buNone/>
            </a:pPr>
            <a:endParaRPr lang="en-US" sz="1800" dirty="0" smtClean="0"/>
          </a:p>
          <a:p>
            <a:pPr marL="0" indent="0">
              <a:buNone/>
            </a:pPr>
            <a:r>
              <a:rPr lang="en-US" sz="1800" dirty="0" smtClean="0"/>
              <a:t>Possible </a:t>
            </a:r>
            <a:r>
              <a:rPr lang="en-US" sz="1800" dirty="0" smtClean="0"/>
              <a:t>metrics - </a:t>
            </a:r>
          </a:p>
          <a:p>
            <a:pPr lvl="0"/>
            <a:r>
              <a:rPr lang="en-US" sz="1800" dirty="0"/>
              <a:t>Dollars of new investment activity in downtown</a:t>
            </a:r>
          </a:p>
          <a:p>
            <a:pPr lvl="0"/>
            <a:r>
              <a:rPr lang="en-US" sz="1800" dirty="0" smtClean="0"/>
              <a:t>Retail </a:t>
            </a:r>
            <a:r>
              <a:rPr lang="en-US" sz="1800" dirty="0"/>
              <a:t>sales activity in downtown</a:t>
            </a:r>
          </a:p>
          <a:p>
            <a:pPr lvl="0"/>
            <a:r>
              <a:rPr lang="en-US" sz="1800" dirty="0" smtClean="0"/>
              <a:t>Number </a:t>
            </a:r>
            <a:r>
              <a:rPr lang="en-US" sz="1800" dirty="0"/>
              <a:t>of businesses in area </a:t>
            </a:r>
            <a:r>
              <a:rPr lang="en-US" sz="1800" i="1" dirty="0"/>
              <a:t>– recommended in Economic </a:t>
            </a:r>
            <a:r>
              <a:rPr lang="en-US" sz="1800" i="1" dirty="0" smtClean="0"/>
              <a:t>Development </a:t>
            </a:r>
            <a:r>
              <a:rPr lang="en-US" sz="1800" i="1" dirty="0"/>
              <a:t>Plan</a:t>
            </a:r>
            <a:endParaRPr lang="en-US" sz="1800" dirty="0"/>
          </a:p>
          <a:p>
            <a:pPr lvl="0"/>
            <a:r>
              <a:rPr lang="en-US" sz="1800" dirty="0" smtClean="0"/>
              <a:t>Number </a:t>
            </a:r>
            <a:r>
              <a:rPr lang="en-US" sz="1800" dirty="0"/>
              <a:t>of vacant properties in area </a:t>
            </a:r>
            <a:r>
              <a:rPr lang="en-US" sz="1800" i="1" dirty="0"/>
              <a:t>– recommended in Economic Development Plan</a:t>
            </a:r>
            <a:endParaRPr lang="en-US" sz="1800" dirty="0"/>
          </a:p>
          <a:p>
            <a:pPr lvl="0"/>
            <a:r>
              <a:rPr lang="en-US" sz="1800" dirty="0"/>
              <a:t>Dollar property tax revenue from area </a:t>
            </a:r>
            <a:r>
              <a:rPr lang="en-US" sz="1800" i="1" dirty="0"/>
              <a:t>– recommended in Economic Development Plan</a:t>
            </a:r>
            <a:endParaRPr lang="en-US" sz="1800" dirty="0"/>
          </a:p>
          <a:p>
            <a:pPr lvl="0"/>
            <a:r>
              <a:rPr lang="en-US" sz="1800" dirty="0"/>
              <a:t>Dollar sales tax revenue from area </a:t>
            </a:r>
            <a:r>
              <a:rPr lang="en-US" sz="1800" i="1" dirty="0"/>
              <a:t>– recommended in Economic Development </a:t>
            </a:r>
            <a:r>
              <a:rPr lang="en-US" sz="1800" i="1" dirty="0" smtClean="0"/>
              <a:t>Plan</a:t>
            </a:r>
          </a:p>
          <a:p>
            <a:pPr>
              <a:buFont typeface="Arial" panose="020B0604020202020204" pitchFamily="34" charset="0"/>
              <a:buChar char="•"/>
            </a:pPr>
            <a:r>
              <a:rPr lang="en-US" sz="1800" dirty="0"/>
              <a:t>Increased property value and related taxes in downtown following new construction, redevelopment or rehabilitation </a:t>
            </a:r>
          </a:p>
          <a:p>
            <a:pPr marL="0" lvl="0" indent="0">
              <a:buNone/>
            </a:pPr>
            <a:endParaRPr lang="en-US" sz="1200" i="1" dirty="0" smtClean="0"/>
          </a:p>
        </p:txBody>
      </p:sp>
      <p:sp>
        <p:nvSpPr>
          <p:cNvPr id="4" name="Slide Number Placeholder 3"/>
          <p:cNvSpPr>
            <a:spLocks noGrp="1"/>
          </p:cNvSpPr>
          <p:nvPr>
            <p:ph type="sldNum" sz="quarter" idx="10"/>
          </p:nvPr>
        </p:nvSpPr>
        <p:spPr/>
        <p:txBody>
          <a:bodyPr/>
          <a:lstStyle/>
          <a:p>
            <a:fld id="{D621DF26-E619-4B3F-B577-233F942BE939}" type="slidenum">
              <a:rPr lang="en-US" smtClean="0"/>
              <a:t>23</a:t>
            </a:fld>
            <a:endParaRPr lang="en-US"/>
          </a:p>
        </p:txBody>
      </p:sp>
      <p:pic>
        <p:nvPicPr>
          <p:cNvPr id="5" name="Picture 4"/>
          <p:cNvPicPr>
            <a:picLocks noChangeAspect="1"/>
          </p:cNvPicPr>
          <p:nvPr/>
        </p:nvPicPr>
        <p:blipFill>
          <a:blip r:embed="rId2"/>
          <a:stretch>
            <a:fillRect/>
          </a:stretch>
        </p:blipFill>
        <p:spPr>
          <a:xfrm>
            <a:off x="5715000" y="1143000"/>
            <a:ext cx="3300616" cy="2199873"/>
          </a:xfrm>
          <a:prstGeom prst="rect">
            <a:avLst/>
          </a:prstGeom>
        </p:spPr>
      </p:pic>
    </p:spTree>
    <p:extLst>
      <p:ext uri="{BB962C8B-B14F-4D97-AF65-F5344CB8AC3E}">
        <p14:creationId xmlns:p14="http://schemas.microsoft.com/office/powerpoint/2010/main" val="616356404"/>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a:t>
            </a:r>
            <a:r>
              <a:rPr lang="en-US" dirty="0" smtClean="0"/>
              <a:t>Vitality (2)</a:t>
            </a:r>
            <a:endParaRPr lang="en-US" dirty="0"/>
          </a:p>
        </p:txBody>
      </p:sp>
      <p:sp>
        <p:nvSpPr>
          <p:cNvPr id="3" name="Content Placeholder 2"/>
          <p:cNvSpPr>
            <a:spLocks noGrp="1"/>
          </p:cNvSpPr>
          <p:nvPr>
            <p:ph idx="1"/>
          </p:nvPr>
        </p:nvSpPr>
        <p:spPr>
          <a:xfrm>
            <a:off x="304800" y="3200400"/>
            <a:ext cx="8153400" cy="2785929"/>
          </a:xfrm>
        </p:spPr>
        <p:txBody>
          <a:bodyPr>
            <a:normAutofit fontScale="92500" lnSpcReduction="20000"/>
          </a:bodyPr>
          <a:lstStyle/>
          <a:p>
            <a:pPr marL="0" lvl="0" indent="0">
              <a:buNone/>
            </a:pPr>
            <a:r>
              <a:rPr lang="en-US" sz="1600" i="1" dirty="0" smtClean="0"/>
              <a:t>Possible </a:t>
            </a:r>
            <a:r>
              <a:rPr lang="en-US" sz="1600" i="1" dirty="0" smtClean="0"/>
              <a:t>Actions - </a:t>
            </a:r>
          </a:p>
          <a:p>
            <a:pPr marL="0" lvl="0" indent="0">
              <a:buNone/>
            </a:pPr>
            <a:endParaRPr lang="en-US" sz="1600" dirty="0"/>
          </a:p>
          <a:p>
            <a:pPr lvl="0"/>
            <a:r>
              <a:rPr lang="en-US" sz="1600" dirty="0" smtClean="0"/>
              <a:t>Create </a:t>
            </a:r>
            <a:r>
              <a:rPr lang="en-US" sz="1600" dirty="0"/>
              <a:t>a downtown improvement district as with a revenue stream to fund activities, upgrades, and other incentive for people to live and shop downtown</a:t>
            </a:r>
          </a:p>
          <a:p>
            <a:pPr lvl="0"/>
            <a:r>
              <a:rPr lang="en-US" sz="1600" dirty="0"/>
              <a:t>Seek and assemble resources, including housing fund resources, to coordinate restoration for housing above the retail level within historic buildings.</a:t>
            </a:r>
          </a:p>
          <a:p>
            <a:pPr lvl="0"/>
            <a:r>
              <a:rPr lang="en-US" sz="1600" dirty="0"/>
              <a:t>Develop historic preservation opportunities, </a:t>
            </a:r>
          </a:p>
          <a:p>
            <a:pPr lvl="0"/>
            <a:r>
              <a:rPr lang="en-US" sz="1600" dirty="0" smtClean="0"/>
              <a:t>Tax </a:t>
            </a:r>
            <a:r>
              <a:rPr lang="en-US" sz="1600" dirty="0"/>
              <a:t>abatement for new value added in downtown for a period of time to incentivize redevelopment (state law allow????)</a:t>
            </a:r>
          </a:p>
          <a:p>
            <a:pPr lvl="0"/>
            <a:r>
              <a:rPr lang="en-US" sz="1600" dirty="0"/>
              <a:t>Preferential business loans that require the business to operate in the downtown?</a:t>
            </a:r>
          </a:p>
          <a:p>
            <a:pPr lvl="0"/>
            <a:r>
              <a:rPr lang="en-US" sz="1600" dirty="0"/>
              <a:t>Other incentives for rehabilitation</a:t>
            </a:r>
            <a:r>
              <a:rPr lang="en-US" sz="1600" dirty="0" smtClean="0"/>
              <a:t>?</a:t>
            </a:r>
          </a:p>
          <a:p>
            <a:pPr lvl="0"/>
            <a:r>
              <a:rPr lang="en-US" sz="1600" dirty="0" smtClean="0"/>
              <a:t>New business development grants </a:t>
            </a:r>
            <a:endParaRPr lang="en-US" sz="1600" dirty="0"/>
          </a:p>
        </p:txBody>
      </p:sp>
      <p:sp>
        <p:nvSpPr>
          <p:cNvPr id="4" name="Slide Number Placeholder 3"/>
          <p:cNvSpPr>
            <a:spLocks noGrp="1"/>
          </p:cNvSpPr>
          <p:nvPr>
            <p:ph type="sldNum" sz="quarter" idx="10"/>
          </p:nvPr>
        </p:nvSpPr>
        <p:spPr/>
        <p:txBody>
          <a:bodyPr/>
          <a:lstStyle/>
          <a:p>
            <a:fld id="{D621DF26-E619-4B3F-B577-233F942BE939}" type="slidenum">
              <a:rPr lang="en-US" smtClean="0"/>
              <a:t>24</a:t>
            </a:fld>
            <a:endParaRPr lang="en-US"/>
          </a:p>
        </p:txBody>
      </p:sp>
      <p:pic>
        <p:nvPicPr>
          <p:cNvPr id="5" name="Picture 4"/>
          <p:cNvPicPr>
            <a:picLocks noChangeAspect="1"/>
          </p:cNvPicPr>
          <p:nvPr/>
        </p:nvPicPr>
        <p:blipFill>
          <a:blip r:embed="rId2"/>
          <a:stretch>
            <a:fillRect/>
          </a:stretch>
        </p:blipFill>
        <p:spPr>
          <a:xfrm>
            <a:off x="5767184" y="1295400"/>
            <a:ext cx="3300616" cy="2199873"/>
          </a:xfrm>
          <a:prstGeom prst="rect">
            <a:avLst/>
          </a:prstGeom>
        </p:spPr>
      </p:pic>
    </p:spTree>
    <p:extLst>
      <p:ext uri="{BB962C8B-B14F-4D97-AF65-F5344CB8AC3E}">
        <p14:creationId xmlns:p14="http://schemas.microsoft.com/office/powerpoint/2010/main" val="3779894728"/>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Mainstreet</a:t>
            </a:r>
            <a:endParaRPr lang="en-US" dirty="0"/>
          </a:p>
        </p:txBody>
      </p:sp>
      <p:pic>
        <p:nvPicPr>
          <p:cNvPr id="5" name="Content Placeholder 4"/>
          <p:cNvPicPr>
            <a:picLocks noGrp="1" noChangeAspect="1"/>
          </p:cNvPicPr>
          <p:nvPr>
            <p:ph idx="1"/>
          </p:nvPr>
        </p:nvPicPr>
        <p:blipFill>
          <a:blip r:embed="rId2"/>
          <a:stretch>
            <a:fillRect/>
          </a:stretch>
        </p:blipFill>
        <p:spPr>
          <a:xfrm>
            <a:off x="609600" y="1476873"/>
            <a:ext cx="7670528" cy="4413503"/>
          </a:xfrm>
          <a:prstGeom prst="rect">
            <a:avLst/>
          </a:prstGeom>
        </p:spPr>
      </p:pic>
      <p:sp>
        <p:nvSpPr>
          <p:cNvPr id="4" name="Slide Number Placeholder 3"/>
          <p:cNvSpPr>
            <a:spLocks noGrp="1"/>
          </p:cNvSpPr>
          <p:nvPr>
            <p:ph type="sldNum" sz="quarter" idx="10"/>
          </p:nvPr>
        </p:nvSpPr>
        <p:spPr/>
        <p:txBody>
          <a:bodyPr/>
          <a:lstStyle/>
          <a:p>
            <a:fld id="{D621DF26-E619-4B3F-B577-233F942BE939}" type="slidenum">
              <a:rPr lang="en-US" smtClean="0"/>
              <a:t>25</a:t>
            </a:fld>
            <a:endParaRPr lang="en-US"/>
          </a:p>
        </p:txBody>
      </p:sp>
    </p:spTree>
    <p:extLst>
      <p:ext uri="{BB962C8B-B14F-4D97-AF65-F5344CB8AC3E}">
        <p14:creationId xmlns:p14="http://schemas.microsoft.com/office/powerpoint/2010/main" val="2159708154"/>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17919" y="3276600"/>
            <a:ext cx="4164445" cy="2675656"/>
          </a:xfrm>
          <a:prstGeom prst="rect">
            <a:avLst/>
          </a:prstGeom>
        </p:spPr>
      </p:pic>
      <p:sp>
        <p:nvSpPr>
          <p:cNvPr id="2" name="Title 1"/>
          <p:cNvSpPr>
            <a:spLocks noGrp="1"/>
          </p:cNvSpPr>
          <p:nvPr>
            <p:ph type="title"/>
          </p:nvPr>
        </p:nvSpPr>
        <p:spPr/>
        <p:txBody>
          <a:bodyPr/>
          <a:lstStyle/>
          <a:p>
            <a:r>
              <a:rPr lang="en-US" dirty="0" smtClean="0"/>
              <a:t>AJ Mine</a:t>
            </a:r>
            <a:endParaRPr lang="en-US" dirty="0"/>
          </a:p>
        </p:txBody>
      </p:sp>
      <p:sp>
        <p:nvSpPr>
          <p:cNvPr id="3" name="Content Placeholder 2"/>
          <p:cNvSpPr>
            <a:spLocks noGrp="1"/>
          </p:cNvSpPr>
          <p:nvPr>
            <p:ph idx="1"/>
          </p:nvPr>
        </p:nvSpPr>
        <p:spPr>
          <a:xfrm>
            <a:off x="152400" y="1201603"/>
            <a:ext cx="8229600" cy="2303597"/>
          </a:xfrm>
        </p:spPr>
        <p:txBody>
          <a:bodyPr>
            <a:normAutofit fontScale="62500" lnSpcReduction="20000"/>
          </a:bodyPr>
          <a:lstStyle/>
          <a:p>
            <a:pPr marL="0" indent="0">
              <a:buNone/>
            </a:pPr>
            <a:r>
              <a:rPr lang="en-US" dirty="0" smtClean="0"/>
              <a:t>Did not come up through visioning </a:t>
            </a:r>
            <a:r>
              <a:rPr lang="en-US" dirty="0" smtClean="0"/>
              <a:t>work</a:t>
            </a:r>
          </a:p>
          <a:p>
            <a:pPr marL="0" indent="0">
              <a:buNone/>
            </a:pPr>
            <a:endParaRPr lang="en-US" dirty="0" smtClean="0"/>
          </a:p>
          <a:p>
            <a:pPr marL="0" indent="0">
              <a:buNone/>
            </a:pPr>
            <a:r>
              <a:rPr lang="en-US" dirty="0"/>
              <a:t>Comp Plan - 5.13 – IA2 Develop a five-year Action Plan for the sustainable development or long-term maintenance of the CBJ’s AJ mine property. The plan should address potential economic, environmental, and social impacts of the City’s AJ mine property with or without development and describe actions the City should take to accomplish either objective</a:t>
            </a:r>
            <a:r>
              <a:rPr lang="en-US" dirty="0" smtClean="0"/>
              <a:t>.</a:t>
            </a:r>
          </a:p>
          <a:p>
            <a:pPr marL="0" indent="0">
              <a:buNone/>
            </a:pPr>
            <a:endParaRPr lang="en-US" dirty="0"/>
          </a:p>
        </p:txBody>
      </p:sp>
      <p:sp>
        <p:nvSpPr>
          <p:cNvPr id="4" name="Slide Number Placeholder 3"/>
          <p:cNvSpPr>
            <a:spLocks noGrp="1"/>
          </p:cNvSpPr>
          <p:nvPr>
            <p:ph type="sldNum" sz="quarter" idx="10"/>
          </p:nvPr>
        </p:nvSpPr>
        <p:spPr/>
        <p:txBody>
          <a:bodyPr/>
          <a:lstStyle/>
          <a:p>
            <a:fld id="{D621DF26-E619-4B3F-B577-233F942BE939}" type="slidenum">
              <a:rPr lang="en-US" smtClean="0"/>
              <a:t>26</a:t>
            </a:fld>
            <a:endParaRPr lang="en-US"/>
          </a:p>
        </p:txBody>
      </p:sp>
      <p:sp>
        <p:nvSpPr>
          <p:cNvPr id="6" name="Rectangle 5"/>
          <p:cNvSpPr/>
          <p:nvPr/>
        </p:nvSpPr>
        <p:spPr>
          <a:xfrm>
            <a:off x="123825" y="3962400"/>
            <a:ext cx="4448464" cy="1015663"/>
          </a:xfrm>
          <a:prstGeom prst="rect">
            <a:avLst/>
          </a:prstGeom>
        </p:spPr>
        <p:txBody>
          <a:bodyPr wrap="square">
            <a:spAutoFit/>
          </a:bodyPr>
          <a:lstStyle/>
          <a:p>
            <a:pPr marL="0" indent="0">
              <a:buNone/>
            </a:pPr>
            <a:r>
              <a:rPr lang="en-US" sz="2000" dirty="0"/>
              <a:t>Considerations – drainage, water supply, mine design, time line for activation, transportation, etc. </a:t>
            </a:r>
          </a:p>
        </p:txBody>
      </p:sp>
    </p:spTree>
    <p:extLst>
      <p:ext uri="{BB962C8B-B14F-4D97-AF65-F5344CB8AC3E}">
        <p14:creationId xmlns:p14="http://schemas.microsoft.com/office/powerpoint/2010/main" val="3146110790"/>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066800" y="1219200"/>
            <a:ext cx="7051590" cy="4778549"/>
          </a:xfrm>
          <a:prstGeom prst="rect">
            <a:avLst/>
          </a:prstGeom>
        </p:spPr>
      </p:pic>
      <p:sp>
        <p:nvSpPr>
          <p:cNvPr id="4" name="Slide Number Placeholder 3"/>
          <p:cNvSpPr>
            <a:spLocks noGrp="1"/>
          </p:cNvSpPr>
          <p:nvPr>
            <p:ph type="sldNum" sz="quarter" idx="10"/>
          </p:nvPr>
        </p:nvSpPr>
        <p:spPr/>
        <p:txBody>
          <a:bodyPr/>
          <a:lstStyle/>
          <a:p>
            <a:fld id="{D621DF26-E619-4B3F-B577-233F942BE939}" type="slidenum">
              <a:rPr lang="en-US" smtClean="0"/>
              <a:t>27</a:t>
            </a:fld>
            <a:endParaRPr lang="en-US"/>
          </a:p>
        </p:txBody>
      </p:sp>
    </p:spTree>
    <p:extLst>
      <p:ext uri="{BB962C8B-B14F-4D97-AF65-F5344CB8AC3E}">
        <p14:creationId xmlns:p14="http://schemas.microsoft.com/office/powerpoint/2010/main" val="976827664"/>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r>
              <a:rPr lang="en-US" dirty="0" smtClean="0"/>
              <a:t>Next </a:t>
            </a:r>
            <a:r>
              <a:rPr lang="en-US" dirty="0"/>
              <a:t>Meeting </a:t>
            </a:r>
            <a:r>
              <a:rPr lang="en-US" dirty="0" smtClean="0"/>
              <a:t>Dates: </a:t>
            </a:r>
          </a:p>
          <a:p>
            <a:endParaRPr lang="en-US" dirty="0" smtClean="0"/>
          </a:p>
          <a:p>
            <a:pPr marL="1257300" lvl="3" indent="0">
              <a:buNone/>
            </a:pPr>
            <a:r>
              <a:rPr lang="en-US" sz="2400" dirty="0" smtClean="0"/>
              <a:t>Thursday- </a:t>
            </a:r>
            <a:r>
              <a:rPr lang="en-US" sz="2400" dirty="0"/>
              <a:t>March 12, 2020, Assembly Chambers </a:t>
            </a:r>
          </a:p>
          <a:p>
            <a:pPr marL="1257300" lvl="3" indent="0">
              <a:buNone/>
            </a:pPr>
            <a:r>
              <a:rPr lang="en-US" sz="2400" dirty="0" smtClean="0"/>
              <a:t>Thursday </a:t>
            </a:r>
            <a:r>
              <a:rPr lang="en-US" sz="2400" dirty="0"/>
              <a:t>– April 2, 2020, Assembly Chambers</a:t>
            </a:r>
          </a:p>
          <a:p>
            <a:pPr marL="0" indent="0">
              <a:buNone/>
            </a:pPr>
            <a:endParaRPr lang="en-US" dirty="0"/>
          </a:p>
        </p:txBody>
      </p:sp>
      <p:sp>
        <p:nvSpPr>
          <p:cNvPr id="5" name="Slide Number Placeholder 4"/>
          <p:cNvSpPr>
            <a:spLocks noGrp="1"/>
          </p:cNvSpPr>
          <p:nvPr>
            <p:ph type="sldNum" sz="quarter" idx="10"/>
          </p:nvPr>
        </p:nvSpPr>
        <p:spPr/>
        <p:txBody>
          <a:bodyPr/>
          <a:lstStyle/>
          <a:p>
            <a:fld id="{D621DF26-E619-4B3F-B577-233F942BE939}" type="slidenum">
              <a:rPr lang="en-US" smtClean="0"/>
              <a:t>28</a:t>
            </a:fld>
            <a:endParaRPr lang="en-US"/>
          </a:p>
        </p:txBody>
      </p:sp>
    </p:spTree>
    <p:extLst>
      <p:ext uri="{BB962C8B-B14F-4D97-AF65-F5344CB8AC3E}">
        <p14:creationId xmlns:p14="http://schemas.microsoft.com/office/powerpoint/2010/main" val="1643268030"/>
      </p:ext>
    </p:extLst>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Welcome</a:t>
            </a:r>
            <a:endParaRPr lang="en-US" dirty="0"/>
          </a:p>
        </p:txBody>
      </p:sp>
      <p:sp>
        <p:nvSpPr>
          <p:cNvPr id="3" name="Content Placeholder 2"/>
          <p:cNvSpPr>
            <a:spLocks noGrp="1"/>
          </p:cNvSpPr>
          <p:nvPr>
            <p:ph idx="1"/>
          </p:nvPr>
        </p:nvSpPr>
        <p:spPr>
          <a:xfrm>
            <a:off x="438727" y="1362802"/>
            <a:ext cx="8229600" cy="4724400"/>
          </a:xfrm>
        </p:spPr>
        <p:txBody>
          <a:bodyPr>
            <a:normAutofit fontScale="77500" lnSpcReduction="20000"/>
          </a:bodyPr>
          <a:lstStyle/>
          <a:p>
            <a:pPr marL="571500" lvl="0" indent="-571500">
              <a:spcAft>
                <a:spcPts val="600"/>
              </a:spcAft>
              <a:buFont typeface="+mj-lt"/>
              <a:buAutoNum type="romanUcPeriod"/>
            </a:pPr>
            <a:r>
              <a:rPr lang="en-US" sz="2800" dirty="0"/>
              <a:t>Roll Call </a:t>
            </a:r>
          </a:p>
          <a:p>
            <a:pPr marL="571500" lvl="0" indent="-571500">
              <a:spcAft>
                <a:spcPts val="600"/>
              </a:spcAft>
              <a:buFont typeface="+mj-lt"/>
              <a:buAutoNum type="romanUcPeriod"/>
            </a:pPr>
            <a:r>
              <a:rPr lang="en-US" sz="2800" dirty="0"/>
              <a:t>Approval of Minutes</a:t>
            </a:r>
          </a:p>
          <a:p>
            <a:pPr marL="1028700" lvl="1" indent="-571500">
              <a:spcAft>
                <a:spcPts val="600"/>
              </a:spcAft>
              <a:buFont typeface="+mj-lt"/>
              <a:buAutoNum type="alphaLcParenR"/>
            </a:pPr>
            <a:r>
              <a:rPr lang="en-US" dirty="0" smtClean="0"/>
              <a:t>January 22, 2020</a:t>
            </a:r>
          </a:p>
          <a:p>
            <a:pPr marL="1028700" lvl="1" indent="-571500">
              <a:spcAft>
                <a:spcPts val="600"/>
              </a:spcAft>
              <a:buFont typeface="+mj-lt"/>
              <a:buAutoNum type="alphaLcParenR"/>
            </a:pPr>
            <a:r>
              <a:rPr lang="en-US" dirty="0" smtClean="0"/>
              <a:t>January 30, 2020</a:t>
            </a:r>
          </a:p>
          <a:p>
            <a:pPr marL="628650" indent="-571500">
              <a:spcAft>
                <a:spcPts val="600"/>
              </a:spcAft>
              <a:buFont typeface="+mj-lt"/>
              <a:buAutoNum type="romanUcPeriod"/>
            </a:pPr>
            <a:r>
              <a:rPr lang="en-US" sz="2800" dirty="0" smtClean="0"/>
              <a:t>Public </a:t>
            </a:r>
            <a:r>
              <a:rPr lang="en-US" sz="2800" dirty="0"/>
              <a:t>Participation</a:t>
            </a:r>
          </a:p>
          <a:p>
            <a:pPr marL="571500" lvl="0" indent="-571500">
              <a:spcAft>
                <a:spcPts val="600"/>
              </a:spcAft>
              <a:buFont typeface="+mj-lt"/>
              <a:buAutoNum type="romanUcPeriod"/>
            </a:pPr>
            <a:r>
              <a:rPr lang="en-US" sz="2800" dirty="0"/>
              <a:t>Steering Committee </a:t>
            </a:r>
            <a:r>
              <a:rPr lang="en-US" sz="2800" dirty="0" smtClean="0"/>
              <a:t>Updates</a:t>
            </a:r>
          </a:p>
          <a:p>
            <a:pPr marL="571500" lvl="0" indent="-571500">
              <a:spcAft>
                <a:spcPts val="600"/>
              </a:spcAft>
              <a:buFont typeface="+mj-lt"/>
              <a:buAutoNum type="romanUcPeriod"/>
            </a:pPr>
            <a:r>
              <a:rPr lang="en-US" sz="2800" dirty="0" smtClean="0"/>
              <a:t>Ken Colon, Juneau Police Department - CPTED</a:t>
            </a:r>
            <a:endParaRPr lang="en-US" sz="2800" dirty="0"/>
          </a:p>
          <a:p>
            <a:pPr marL="571500" lvl="0" indent="-571500">
              <a:spcAft>
                <a:spcPts val="600"/>
              </a:spcAft>
              <a:buFont typeface="+mj-lt"/>
              <a:buAutoNum type="romanUcPeriod"/>
            </a:pPr>
            <a:r>
              <a:rPr lang="en-US" sz="2800" dirty="0" smtClean="0"/>
              <a:t>Draft </a:t>
            </a:r>
            <a:r>
              <a:rPr lang="en-US" sz="2800" dirty="0"/>
              <a:t>Chapter </a:t>
            </a:r>
            <a:r>
              <a:rPr lang="en-US" sz="2800" dirty="0" smtClean="0"/>
              <a:t>4: Economic Development</a:t>
            </a:r>
            <a:endParaRPr lang="en-US" sz="2800" dirty="0"/>
          </a:p>
          <a:p>
            <a:pPr marL="571500" lvl="0" indent="-571500">
              <a:spcAft>
                <a:spcPts val="600"/>
              </a:spcAft>
              <a:buFont typeface="+mj-lt"/>
              <a:buAutoNum type="romanUcPeriod"/>
            </a:pPr>
            <a:r>
              <a:rPr lang="en-US" sz="2800" dirty="0"/>
              <a:t>Public Participation</a:t>
            </a:r>
          </a:p>
          <a:p>
            <a:pPr marL="571500" lvl="0" indent="-571500">
              <a:spcAft>
                <a:spcPts val="600"/>
              </a:spcAft>
              <a:buFont typeface="+mj-lt"/>
              <a:buAutoNum type="romanUcPeriod"/>
            </a:pPr>
            <a:r>
              <a:rPr lang="en-US" sz="2800" dirty="0"/>
              <a:t>Committee Comments</a:t>
            </a:r>
          </a:p>
          <a:p>
            <a:pPr marL="571500" lvl="0" indent="-571500">
              <a:spcAft>
                <a:spcPts val="600"/>
              </a:spcAft>
              <a:buFont typeface="+mj-lt"/>
              <a:buAutoNum type="romanUcPeriod"/>
            </a:pPr>
            <a:r>
              <a:rPr lang="en-US" sz="2800" dirty="0"/>
              <a:t>Adjournment </a:t>
            </a:r>
          </a:p>
          <a:p>
            <a:pPr marL="0" indent="0">
              <a:buNone/>
            </a:pPr>
            <a:endParaRPr lang="en-US" sz="2800" dirty="0" smtClean="0"/>
          </a:p>
          <a:p>
            <a:pPr lvl="1"/>
            <a:endParaRPr lang="en-US" sz="800" dirty="0" smtClean="0"/>
          </a:p>
        </p:txBody>
      </p:sp>
      <p:sp>
        <p:nvSpPr>
          <p:cNvPr id="7" name="Slide Number Placeholder 6"/>
          <p:cNvSpPr>
            <a:spLocks noGrp="1"/>
          </p:cNvSpPr>
          <p:nvPr>
            <p:ph type="sldNum" sz="quarter" idx="10"/>
          </p:nvPr>
        </p:nvSpPr>
        <p:spPr/>
        <p:txBody>
          <a:bodyPr/>
          <a:lstStyle/>
          <a:p>
            <a:fld id="{D621DF26-E619-4B3F-B577-233F942BE939}" type="slidenum">
              <a:rPr lang="en-US" smtClean="0"/>
              <a:t>3</a:t>
            </a:fld>
            <a:endParaRPr lang="en-US"/>
          </a:p>
        </p:txBody>
      </p:sp>
    </p:spTree>
    <p:extLst>
      <p:ext uri="{BB962C8B-B14F-4D97-AF65-F5344CB8AC3E}">
        <p14:creationId xmlns:p14="http://schemas.microsoft.com/office/powerpoint/2010/main" val="4187947586"/>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066800"/>
            <a:ext cx="8382000" cy="3124200"/>
          </a:xfrm>
        </p:spPr>
        <p:txBody>
          <a:bodyPr>
            <a:normAutofit fontScale="90000"/>
          </a:bodyPr>
          <a:lstStyle/>
          <a:p>
            <a:pPr algn="ctr"/>
            <a:r>
              <a:rPr lang="en-US" sz="4000" dirty="0" smtClean="0">
                <a:solidFill>
                  <a:srgbClr val="FF0000"/>
                </a:solidFill>
                <a:effectLst/>
                <a:latin typeface="Arial" pitchFamily="34" charset="0"/>
                <a:cs typeface="Arial" pitchFamily="34" charset="0"/>
              </a:rPr>
              <a:t>C</a:t>
            </a:r>
            <a:r>
              <a:rPr lang="en-US" sz="4000" dirty="0" smtClean="0">
                <a:solidFill>
                  <a:srgbClr val="0070C0"/>
                </a:solidFill>
                <a:effectLst/>
                <a:latin typeface="Arial" pitchFamily="34" charset="0"/>
                <a:cs typeface="Arial" pitchFamily="34" charset="0"/>
              </a:rPr>
              <a:t>rime </a:t>
            </a:r>
            <a:r>
              <a:rPr lang="en-US" sz="4000" dirty="0">
                <a:solidFill>
                  <a:srgbClr val="FF0000"/>
                </a:solidFill>
                <a:effectLst/>
                <a:latin typeface="Arial" pitchFamily="34" charset="0"/>
                <a:cs typeface="Arial" pitchFamily="34" charset="0"/>
              </a:rPr>
              <a:t>P</a:t>
            </a:r>
            <a:r>
              <a:rPr lang="en-US" sz="4000" dirty="0">
                <a:solidFill>
                  <a:srgbClr val="0070C0"/>
                </a:solidFill>
                <a:effectLst/>
                <a:latin typeface="Arial" pitchFamily="34" charset="0"/>
                <a:cs typeface="Arial" pitchFamily="34" charset="0"/>
              </a:rPr>
              <a:t>revention </a:t>
            </a:r>
            <a:r>
              <a:rPr lang="en-US" sz="4000" dirty="0">
                <a:solidFill>
                  <a:srgbClr val="FF0000"/>
                </a:solidFill>
                <a:effectLst/>
                <a:latin typeface="Arial" pitchFamily="34" charset="0"/>
                <a:cs typeface="Arial" pitchFamily="34" charset="0"/>
              </a:rPr>
              <a:t>T</a:t>
            </a:r>
            <a:r>
              <a:rPr lang="en-US" sz="4000" dirty="0">
                <a:solidFill>
                  <a:srgbClr val="0070C0"/>
                </a:solidFill>
                <a:effectLst/>
                <a:latin typeface="Arial" pitchFamily="34" charset="0"/>
                <a:cs typeface="Arial" pitchFamily="34" charset="0"/>
              </a:rPr>
              <a:t>hrough </a:t>
            </a:r>
            <a:r>
              <a:rPr lang="en-US" sz="4000" dirty="0">
                <a:solidFill>
                  <a:srgbClr val="FF0000"/>
                </a:solidFill>
                <a:effectLst/>
                <a:latin typeface="Arial" pitchFamily="34" charset="0"/>
                <a:cs typeface="Arial" pitchFamily="34" charset="0"/>
              </a:rPr>
              <a:t>E</a:t>
            </a:r>
            <a:r>
              <a:rPr lang="en-US" sz="4000" dirty="0">
                <a:solidFill>
                  <a:srgbClr val="0070C0"/>
                </a:solidFill>
                <a:effectLst/>
                <a:latin typeface="Arial" pitchFamily="34" charset="0"/>
                <a:cs typeface="Arial" pitchFamily="34" charset="0"/>
              </a:rPr>
              <a:t>nvironmental </a:t>
            </a:r>
            <a:r>
              <a:rPr lang="en-US" sz="4000" dirty="0" smtClean="0">
                <a:solidFill>
                  <a:srgbClr val="FF0000"/>
                </a:solidFill>
                <a:effectLst/>
                <a:latin typeface="Arial" pitchFamily="34" charset="0"/>
                <a:cs typeface="Arial" pitchFamily="34" charset="0"/>
              </a:rPr>
              <a:t>D</a:t>
            </a:r>
            <a:r>
              <a:rPr lang="en-US" sz="4000" dirty="0" smtClean="0">
                <a:solidFill>
                  <a:srgbClr val="0070C0"/>
                </a:solidFill>
                <a:effectLst/>
                <a:latin typeface="Arial" pitchFamily="34" charset="0"/>
                <a:cs typeface="Arial" pitchFamily="34" charset="0"/>
              </a:rPr>
              <a:t>esign</a:t>
            </a:r>
            <a:r>
              <a:rPr lang="en-US" sz="4000" dirty="0" smtClean="0">
                <a:solidFill>
                  <a:srgbClr val="0070C0"/>
                </a:solidFill>
                <a:latin typeface="Arial" pitchFamily="34" charset="0"/>
                <a:cs typeface="Arial" pitchFamily="34" charset="0"/>
              </a:rPr>
              <a:t/>
            </a:r>
            <a:br>
              <a:rPr lang="en-US" sz="4000" dirty="0" smtClean="0">
                <a:solidFill>
                  <a:srgbClr val="0070C0"/>
                </a:solidFill>
                <a:latin typeface="Arial" pitchFamily="34" charset="0"/>
                <a:cs typeface="Arial" pitchFamily="34" charset="0"/>
              </a:rPr>
            </a:br>
            <a:r>
              <a:rPr lang="en-US" sz="4000" dirty="0" smtClean="0">
                <a:solidFill>
                  <a:srgbClr val="FF0000"/>
                </a:solidFill>
              </a:rPr>
              <a:t>CPTED</a:t>
            </a:r>
            <a:r>
              <a:rPr lang="en-US" sz="4000" dirty="0" smtClean="0">
                <a:solidFill>
                  <a:srgbClr val="00B0F0"/>
                </a:solidFill>
              </a:rPr>
              <a:t/>
            </a:r>
            <a:br>
              <a:rPr lang="en-US" sz="4000" dirty="0" smtClean="0">
                <a:solidFill>
                  <a:srgbClr val="00B0F0"/>
                </a:solidFill>
              </a:rPr>
            </a:br>
            <a:r>
              <a:rPr lang="en-US" sz="2000" dirty="0">
                <a:solidFill>
                  <a:schemeClr val="tx1"/>
                </a:solidFill>
              </a:rPr>
              <a:t/>
            </a:r>
            <a:br>
              <a:rPr lang="en-US" sz="2000" dirty="0">
                <a:solidFill>
                  <a:schemeClr val="tx1"/>
                </a:solidFill>
              </a:rPr>
            </a:br>
            <a:r>
              <a:rPr lang="en-US" sz="2000" dirty="0" smtClean="0">
                <a:solidFill>
                  <a:schemeClr val="tx1"/>
                </a:solidFill>
                <a:effectLst/>
                <a:latin typeface="Arial" pitchFamily="34" charset="0"/>
                <a:cs typeface="Arial" pitchFamily="34" charset="0"/>
              </a:rPr>
              <a:t>Officer Kenneth Colon</a:t>
            </a:r>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4000" dirty="0" smtClean="0">
                <a:solidFill>
                  <a:srgbClr val="0070C0"/>
                </a:solidFill>
              </a:rPr>
              <a:t> </a:t>
            </a:r>
            <a:endParaRPr lang="en-US" sz="4000" dirty="0">
              <a:solidFill>
                <a:srgbClr val="0070C0"/>
              </a:solidFill>
            </a:endParaRPr>
          </a:p>
        </p:txBody>
      </p:sp>
    </p:spTree>
    <p:extLst>
      <p:ext uri="{BB962C8B-B14F-4D97-AF65-F5344CB8AC3E}">
        <p14:creationId xmlns:p14="http://schemas.microsoft.com/office/powerpoint/2010/main" val="3201531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921DFD-E913-40A1-84FB-C9C6A819C5CA}" type="slidenum">
              <a:rPr lang="en-US" smtClean="0"/>
              <a:t>5</a:t>
            </a:fld>
            <a:endParaRPr lang="en-US"/>
          </a:p>
        </p:txBody>
      </p:sp>
      <p:sp>
        <p:nvSpPr>
          <p:cNvPr id="5" name="Rectangle 4"/>
          <p:cNvSpPr/>
          <p:nvPr/>
        </p:nvSpPr>
        <p:spPr>
          <a:xfrm>
            <a:off x="457200" y="609600"/>
            <a:ext cx="7620000" cy="3908762"/>
          </a:xfrm>
          <a:prstGeom prst="rect">
            <a:avLst/>
          </a:prstGeom>
        </p:spPr>
        <p:txBody>
          <a:bodyPr wrap="square">
            <a:spAutoFit/>
          </a:bodyPr>
          <a:lstStyle/>
          <a:p>
            <a:pPr fontAlgn="auto">
              <a:spcBef>
                <a:spcPts val="0"/>
              </a:spcBef>
              <a:spcAft>
                <a:spcPts val="0"/>
              </a:spcAft>
            </a:pPr>
            <a:r>
              <a:rPr lang="en-US" sz="2800" dirty="0" smtClean="0">
                <a:solidFill>
                  <a:prstClr val="black"/>
                </a:solidFill>
                <a:latin typeface="Bookman Old Style" panose="02050604050505020204" pitchFamily="18" charset="0"/>
                <a:cs typeface="Angsana New" panose="02020603050405020304" pitchFamily="18" charset="-34"/>
              </a:rPr>
              <a:t> </a:t>
            </a:r>
          </a:p>
          <a:p>
            <a:pPr marL="457200" indent="-457200" fontAlgn="auto">
              <a:spcBef>
                <a:spcPts val="0"/>
              </a:spcBef>
              <a:spcAft>
                <a:spcPts val="0"/>
              </a:spcAft>
              <a:buFont typeface="Wingdings" panose="05000000000000000000" pitchFamily="2" charset="2"/>
              <a:buChar char="§"/>
            </a:pPr>
            <a:r>
              <a:rPr lang="en-US" sz="2800" dirty="0" smtClean="0">
                <a:solidFill>
                  <a:prstClr val="black"/>
                </a:solidFill>
                <a:latin typeface="+mn-lt"/>
                <a:cs typeface="Angsana New" panose="02020603050405020304" pitchFamily="18" charset="-34"/>
              </a:rPr>
              <a:t>It is </a:t>
            </a:r>
            <a:r>
              <a:rPr lang="en-US" sz="2800" dirty="0">
                <a:solidFill>
                  <a:prstClr val="black"/>
                </a:solidFill>
                <a:latin typeface="+mn-lt"/>
                <a:cs typeface="Angsana New" panose="02020603050405020304" pitchFamily="18" charset="-34"/>
              </a:rPr>
              <a:t>a concept that the </a:t>
            </a:r>
            <a:r>
              <a:rPr lang="en-US" sz="2800" b="1" dirty="0">
                <a:solidFill>
                  <a:prstClr val="black"/>
                </a:solidFill>
                <a:latin typeface="+mn-lt"/>
                <a:cs typeface="Angsana New" panose="02020603050405020304" pitchFamily="18" charset="-34"/>
              </a:rPr>
              <a:t>built </a:t>
            </a:r>
            <a:r>
              <a:rPr lang="en-US" sz="2400" b="1" dirty="0">
                <a:solidFill>
                  <a:prstClr val="black"/>
                </a:solidFill>
                <a:latin typeface="+mn-lt"/>
                <a:cs typeface="Angsana New" panose="02020603050405020304" pitchFamily="18" charset="-34"/>
              </a:rPr>
              <a:t>environment</a:t>
            </a:r>
            <a:r>
              <a:rPr lang="en-US" sz="2800" b="1" dirty="0">
                <a:solidFill>
                  <a:prstClr val="black"/>
                </a:solidFill>
                <a:latin typeface="+mn-lt"/>
                <a:cs typeface="Angsana New" panose="02020603050405020304" pitchFamily="18" charset="-34"/>
              </a:rPr>
              <a:t> </a:t>
            </a:r>
            <a:r>
              <a:rPr lang="en-US" sz="2800" dirty="0">
                <a:solidFill>
                  <a:prstClr val="black"/>
                </a:solidFill>
                <a:latin typeface="+mn-lt"/>
                <a:cs typeface="Angsana New" panose="02020603050405020304" pitchFamily="18" charset="-34"/>
              </a:rPr>
              <a:t>can have a </a:t>
            </a:r>
            <a:r>
              <a:rPr lang="en-US" sz="2400" b="1" dirty="0">
                <a:solidFill>
                  <a:srgbClr val="FF0000"/>
                </a:solidFill>
                <a:latin typeface="+mn-lt"/>
                <a:cs typeface="Angsana New" panose="02020603050405020304" pitchFamily="18" charset="-34"/>
              </a:rPr>
              <a:t>psychologically deterrent </a:t>
            </a:r>
            <a:r>
              <a:rPr lang="en-US" sz="2400" dirty="0">
                <a:solidFill>
                  <a:prstClr val="black"/>
                </a:solidFill>
                <a:latin typeface="+mn-lt"/>
                <a:cs typeface="Angsana New" panose="02020603050405020304" pitchFamily="18" charset="-34"/>
              </a:rPr>
              <a:t>effect on </a:t>
            </a:r>
            <a:r>
              <a:rPr lang="en-US" sz="2400" b="1" dirty="0">
                <a:solidFill>
                  <a:srgbClr val="FF0000"/>
                </a:solidFill>
                <a:latin typeface="+mn-lt"/>
                <a:cs typeface="Angsana New" panose="02020603050405020304" pitchFamily="18" charset="-34"/>
              </a:rPr>
              <a:t>criminal behavior</a:t>
            </a:r>
            <a:r>
              <a:rPr lang="en-US" sz="2400" b="1" dirty="0" smtClean="0">
                <a:solidFill>
                  <a:prstClr val="black"/>
                </a:solidFill>
                <a:latin typeface="+mn-lt"/>
                <a:cs typeface="Angsana New" panose="02020603050405020304" pitchFamily="18" charset="-34"/>
              </a:rPr>
              <a:t>.</a:t>
            </a:r>
          </a:p>
          <a:p>
            <a:pPr marL="457200" indent="-457200" fontAlgn="auto">
              <a:spcBef>
                <a:spcPts val="0"/>
              </a:spcBef>
              <a:spcAft>
                <a:spcPts val="0"/>
              </a:spcAft>
              <a:buFont typeface="Wingdings" panose="05000000000000000000" pitchFamily="2" charset="2"/>
              <a:buChar char="§"/>
            </a:pPr>
            <a:endParaRPr lang="en-US" sz="2800" dirty="0">
              <a:solidFill>
                <a:prstClr val="black"/>
              </a:solidFill>
              <a:latin typeface="+mn-lt"/>
              <a:cs typeface="Angsana New" panose="02020603050405020304" pitchFamily="18" charset="-34"/>
            </a:endParaRPr>
          </a:p>
          <a:p>
            <a:pPr marL="914400" lvl="1" indent="-457200" fontAlgn="auto">
              <a:spcBef>
                <a:spcPts val="0"/>
              </a:spcBef>
              <a:spcAft>
                <a:spcPts val="0"/>
              </a:spcAft>
              <a:buFont typeface="Wingdings" panose="05000000000000000000" pitchFamily="2" charset="2"/>
              <a:buChar char="§"/>
            </a:pPr>
            <a:r>
              <a:rPr lang="en-US" sz="2800" dirty="0">
                <a:solidFill>
                  <a:prstClr val="black"/>
                </a:solidFill>
                <a:latin typeface="+mn-lt"/>
                <a:cs typeface="Angsana New" panose="02020603050405020304" pitchFamily="18" charset="-34"/>
              </a:rPr>
              <a:t>CPTED principles are </a:t>
            </a:r>
            <a:r>
              <a:rPr lang="en-US" sz="2800" b="1" dirty="0">
                <a:solidFill>
                  <a:prstClr val="black"/>
                </a:solidFill>
                <a:latin typeface="+mn-lt"/>
                <a:cs typeface="Angsana New" panose="02020603050405020304" pitchFamily="18" charset="-34"/>
              </a:rPr>
              <a:t>scalable</a:t>
            </a:r>
            <a:r>
              <a:rPr lang="en-US" sz="2800" dirty="0">
                <a:solidFill>
                  <a:prstClr val="black"/>
                </a:solidFill>
                <a:latin typeface="+mn-lt"/>
                <a:cs typeface="Angsana New" panose="02020603050405020304" pitchFamily="18" charset="-34"/>
              </a:rPr>
              <a:t>.  They can be applied to cities, neighborhoods, commercial property, schools, </a:t>
            </a:r>
            <a:r>
              <a:rPr lang="en-US" sz="2800" dirty="0" smtClean="0">
                <a:solidFill>
                  <a:prstClr val="black"/>
                </a:solidFill>
                <a:latin typeface="+mn-lt"/>
                <a:cs typeface="Angsana New" panose="02020603050405020304" pitchFamily="18" charset="-34"/>
              </a:rPr>
              <a:t>parks, and </a:t>
            </a:r>
            <a:r>
              <a:rPr lang="en-US" sz="2800" dirty="0">
                <a:solidFill>
                  <a:prstClr val="black"/>
                </a:solidFill>
                <a:latin typeface="+mn-lt"/>
                <a:cs typeface="Angsana New" panose="02020603050405020304" pitchFamily="18" charset="-34"/>
              </a:rPr>
              <a:t>individual residences.</a:t>
            </a:r>
          </a:p>
        </p:txBody>
      </p:sp>
    </p:spTree>
    <p:extLst>
      <p:ext uri="{BB962C8B-B14F-4D97-AF65-F5344CB8AC3E}">
        <p14:creationId xmlns:p14="http://schemas.microsoft.com/office/powerpoint/2010/main" val="3062426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921DFD-E913-40A1-84FB-C9C6A819C5CA}" type="slidenum">
              <a:rPr lang="en-US" smtClean="0"/>
              <a:t>6</a:t>
            </a:fld>
            <a:endParaRPr lang="en-US"/>
          </a:p>
        </p:txBody>
      </p:sp>
      <p:sp>
        <p:nvSpPr>
          <p:cNvPr id="5" name="Rectangle 2"/>
          <p:cNvSpPr>
            <a:spLocks noChangeArrowheads="1"/>
          </p:cNvSpPr>
          <p:nvPr/>
        </p:nvSpPr>
        <p:spPr bwMode="auto">
          <a:xfrm>
            <a:off x="685800" y="147782"/>
            <a:ext cx="7772400" cy="1066800"/>
          </a:xfrm>
          <a:prstGeom prst="rect">
            <a:avLst/>
          </a:prstGeom>
          <a:noFill/>
          <a:ln w="9525">
            <a:noFill/>
            <a:miter lim="800000"/>
            <a:headEnd/>
            <a:tailEnd/>
          </a:ln>
        </p:spPr>
        <p:txBody>
          <a:bodyPr anchor="b"/>
          <a:lstStyle/>
          <a:p>
            <a:pPr algn="ctr">
              <a:defRPr/>
            </a:pPr>
            <a:r>
              <a:rPr lang="en-US" sz="4000" i="1" dirty="0">
                <a:effectLst>
                  <a:outerShdw blurRad="38100" dist="38100" dir="2700000" algn="tl">
                    <a:srgbClr val="000000"/>
                  </a:outerShdw>
                </a:effectLst>
              </a:rPr>
              <a:t>Crime Prevention Triangle</a:t>
            </a:r>
            <a:r>
              <a:rPr lang="en-US" sz="4000" b="0" dirty="0">
                <a:latin typeface="Times New Roman" pitchFamily="18" charset="0"/>
              </a:rPr>
              <a:t> </a:t>
            </a:r>
          </a:p>
        </p:txBody>
      </p:sp>
      <p:sp>
        <p:nvSpPr>
          <p:cNvPr id="6" name="Text Box 7"/>
          <p:cNvSpPr txBox="1">
            <a:spLocks noChangeArrowheads="1"/>
          </p:cNvSpPr>
          <p:nvPr/>
        </p:nvSpPr>
        <p:spPr bwMode="auto">
          <a:xfrm>
            <a:off x="1524000" y="2343152"/>
            <a:ext cx="1524000" cy="579437"/>
          </a:xfrm>
          <a:prstGeom prst="rect">
            <a:avLst/>
          </a:prstGeom>
          <a:noFill/>
          <a:ln w="12700">
            <a:noFill/>
            <a:miter lim="800000"/>
            <a:headEnd type="none" w="sm" len="sm"/>
            <a:tailEnd type="none" w="sm" len="sm"/>
          </a:ln>
          <a:effectLst/>
        </p:spPr>
        <p:txBody>
          <a:bodyPr>
            <a:spAutoFit/>
          </a:bodyPr>
          <a:lstStyle/>
          <a:p>
            <a:pPr>
              <a:spcBef>
                <a:spcPct val="50000"/>
              </a:spcBef>
              <a:defRPr/>
            </a:pPr>
            <a:r>
              <a:rPr lang="en-US" sz="3200" i="1" dirty="0">
                <a:solidFill>
                  <a:schemeClr val="tx1"/>
                </a:solidFill>
                <a:effectLst>
                  <a:outerShdw blurRad="38100" dist="38100" dir="2700000" algn="tl">
                    <a:srgbClr val="000000"/>
                  </a:outerShdw>
                </a:effectLst>
              </a:rPr>
              <a:t>Desire</a:t>
            </a:r>
          </a:p>
        </p:txBody>
      </p:sp>
      <p:sp>
        <p:nvSpPr>
          <p:cNvPr id="7" name="Line 4"/>
          <p:cNvSpPr>
            <a:spLocks noChangeShapeType="1"/>
          </p:cNvSpPr>
          <p:nvPr/>
        </p:nvSpPr>
        <p:spPr bwMode="auto">
          <a:xfrm>
            <a:off x="4532745" y="1406236"/>
            <a:ext cx="2133600" cy="2895600"/>
          </a:xfrm>
          <a:prstGeom prst="line">
            <a:avLst/>
          </a:prstGeom>
          <a:noFill/>
          <a:ln w="101600">
            <a:solidFill>
              <a:srgbClr val="FF0000"/>
            </a:solidFill>
            <a:round/>
            <a:headEnd type="none" w="sm" len="sm"/>
            <a:tailEnd type="none" w="sm" len="sm"/>
          </a:ln>
        </p:spPr>
        <p:txBody>
          <a:bodyPr/>
          <a:lstStyle/>
          <a:p>
            <a:endParaRPr lang="en-US" dirty="0"/>
          </a:p>
        </p:txBody>
      </p:sp>
      <p:sp>
        <p:nvSpPr>
          <p:cNvPr id="8" name="Line 3"/>
          <p:cNvSpPr>
            <a:spLocks noChangeShapeType="1"/>
          </p:cNvSpPr>
          <p:nvPr/>
        </p:nvSpPr>
        <p:spPr bwMode="auto">
          <a:xfrm flipH="1">
            <a:off x="2667000" y="1369291"/>
            <a:ext cx="1905000" cy="2895600"/>
          </a:xfrm>
          <a:prstGeom prst="line">
            <a:avLst/>
          </a:prstGeom>
          <a:noFill/>
          <a:ln w="101600">
            <a:solidFill>
              <a:srgbClr val="FF0000"/>
            </a:solidFill>
            <a:round/>
            <a:headEnd type="none" w="sm" len="sm"/>
            <a:tailEnd type="none" w="sm" len="sm"/>
          </a:ln>
        </p:spPr>
        <p:txBody>
          <a:bodyPr/>
          <a:lstStyle/>
          <a:p>
            <a:endParaRPr lang="en-US" dirty="0"/>
          </a:p>
        </p:txBody>
      </p:sp>
      <p:sp>
        <p:nvSpPr>
          <p:cNvPr id="9" name="Line 5"/>
          <p:cNvSpPr>
            <a:spLocks noChangeShapeType="1"/>
          </p:cNvSpPr>
          <p:nvPr/>
        </p:nvSpPr>
        <p:spPr bwMode="auto">
          <a:xfrm flipH="1">
            <a:off x="2627745" y="4264891"/>
            <a:ext cx="4038600" cy="0"/>
          </a:xfrm>
          <a:prstGeom prst="line">
            <a:avLst/>
          </a:prstGeom>
          <a:noFill/>
          <a:ln w="101600">
            <a:solidFill>
              <a:srgbClr val="FF0000"/>
            </a:solidFill>
            <a:round/>
            <a:headEnd type="none" w="sm" len="sm"/>
            <a:tailEnd type="none" w="sm" len="sm"/>
          </a:ln>
        </p:spPr>
        <p:txBody>
          <a:bodyPr/>
          <a:lstStyle/>
          <a:p>
            <a:endParaRPr lang="en-US" dirty="0"/>
          </a:p>
        </p:txBody>
      </p:sp>
      <p:sp>
        <p:nvSpPr>
          <p:cNvPr id="10" name="Text Box 8"/>
          <p:cNvSpPr txBox="1">
            <a:spLocks noChangeArrowheads="1"/>
          </p:cNvSpPr>
          <p:nvPr/>
        </p:nvSpPr>
        <p:spPr bwMode="auto">
          <a:xfrm>
            <a:off x="4114800" y="4486563"/>
            <a:ext cx="1676400" cy="579437"/>
          </a:xfrm>
          <a:prstGeom prst="rect">
            <a:avLst/>
          </a:prstGeom>
          <a:noFill/>
          <a:ln w="12700">
            <a:noFill/>
            <a:miter lim="800000"/>
            <a:headEnd type="none" w="sm" len="sm"/>
            <a:tailEnd type="none" w="sm" len="sm"/>
          </a:ln>
          <a:effectLst/>
        </p:spPr>
        <p:txBody>
          <a:bodyPr>
            <a:spAutoFit/>
          </a:bodyPr>
          <a:lstStyle/>
          <a:p>
            <a:pPr>
              <a:spcBef>
                <a:spcPct val="50000"/>
              </a:spcBef>
              <a:defRPr/>
            </a:pPr>
            <a:r>
              <a:rPr lang="en-US" sz="3200" i="1" dirty="0">
                <a:solidFill>
                  <a:schemeClr val="tx1"/>
                </a:solidFill>
                <a:effectLst>
                  <a:outerShdw blurRad="38100" dist="38100" dir="2700000" algn="tl">
                    <a:srgbClr val="000000"/>
                  </a:outerShdw>
                </a:effectLst>
              </a:rPr>
              <a:t>Ability</a:t>
            </a:r>
            <a:endParaRPr lang="en-US" sz="3200" i="1" dirty="0">
              <a:solidFill>
                <a:schemeClr val="tx1"/>
              </a:solidFill>
            </a:endParaRPr>
          </a:p>
        </p:txBody>
      </p:sp>
      <p:sp>
        <p:nvSpPr>
          <p:cNvPr id="11" name="Text Box 6"/>
          <p:cNvSpPr txBox="1">
            <a:spLocks noChangeArrowheads="1"/>
          </p:cNvSpPr>
          <p:nvPr/>
        </p:nvSpPr>
        <p:spPr bwMode="auto">
          <a:xfrm>
            <a:off x="5943600" y="2343152"/>
            <a:ext cx="2895600" cy="584775"/>
          </a:xfrm>
          <a:prstGeom prst="rect">
            <a:avLst/>
          </a:prstGeom>
          <a:noFill/>
          <a:ln w="12700">
            <a:noFill/>
            <a:miter lim="800000"/>
            <a:headEnd type="none" w="sm" len="sm"/>
            <a:tailEnd type="none" w="sm" len="sm"/>
          </a:ln>
          <a:effectLst/>
        </p:spPr>
        <p:txBody>
          <a:bodyPr wrap="square">
            <a:spAutoFit/>
          </a:bodyPr>
          <a:lstStyle/>
          <a:p>
            <a:pPr>
              <a:spcBef>
                <a:spcPct val="50000"/>
              </a:spcBef>
              <a:defRPr/>
            </a:pPr>
            <a:r>
              <a:rPr lang="en-US" sz="3200" i="1" dirty="0" smtClean="0">
                <a:solidFill>
                  <a:schemeClr val="tx1"/>
                </a:solidFill>
                <a:effectLst>
                  <a:outerShdw blurRad="38100" dist="38100" dir="2700000" algn="tl">
                    <a:srgbClr val="000000"/>
                  </a:outerShdw>
                </a:effectLst>
              </a:rPr>
              <a:t>Opportunity</a:t>
            </a:r>
            <a:endParaRPr lang="en-US" sz="3200" i="1" dirty="0">
              <a:solidFill>
                <a:schemeClr val="tx1"/>
              </a:solidFill>
            </a:endParaRPr>
          </a:p>
        </p:txBody>
      </p:sp>
    </p:spTree>
    <p:extLst>
      <p:ext uri="{BB962C8B-B14F-4D97-AF65-F5344CB8AC3E}">
        <p14:creationId xmlns:p14="http://schemas.microsoft.com/office/powerpoint/2010/main" val="331939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nimClr clrSpc="rgb" dir="cw">
                                      <p:cBhvr override="childStyle">
                                        <p:cTn dur="1" fill="hold" display="0" masterRel="nextClick" afterEffect="1"/>
                                        <p:tgtEl>
                                          <p:spTgt spid="6"/>
                                        </p:tgtEl>
                                        <p:attrNameLst>
                                          <p:attrName>ppt_c</p:attrName>
                                        </p:attrNameLst>
                                      </p:cBhvr>
                                      <p:to>
                                        <a:srgbClr val="AFAFFB"/>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hlink"/>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10" grpId="0" autoUpdateAnimBg="0"/>
      <p:bldP spid="1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921DFD-E913-40A1-84FB-C9C6A819C5CA}" type="slidenum">
              <a:rPr lang="en-US" smtClean="0"/>
              <a:t>7</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78" y="36512"/>
            <a:ext cx="8772525"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85800" y="1066800"/>
            <a:ext cx="7620000" cy="5518434"/>
          </a:xfrm>
          <a:prstGeom prst="rect">
            <a:avLst/>
          </a:prstGeom>
        </p:spPr>
        <p:txBody>
          <a:bodyPr wrap="square">
            <a:spAutoFit/>
          </a:bodyPr>
          <a:lstStyle/>
          <a:p>
            <a:pPr marL="400050" lvl="1">
              <a:lnSpc>
                <a:spcPct val="150000"/>
              </a:lnSpc>
            </a:pPr>
            <a:r>
              <a:rPr lang="en-US" sz="4000" dirty="0" smtClean="0">
                <a:latin typeface="Arial" panose="020B0604020202020204" pitchFamily="34" charset="0"/>
                <a:cs typeface="Arial" panose="020B0604020202020204" pitchFamily="34" charset="0"/>
              </a:rPr>
              <a:t>1.	</a:t>
            </a:r>
            <a:r>
              <a:rPr lang="en-US" sz="4000" u="sng" dirty="0" smtClean="0">
                <a:solidFill>
                  <a:srgbClr val="FF0000"/>
                </a:solidFill>
                <a:latin typeface="Arial" panose="020B0604020202020204" pitchFamily="34" charset="0"/>
                <a:cs typeface="Arial" panose="020B0604020202020204" pitchFamily="34" charset="0"/>
              </a:rPr>
              <a:t>S</a:t>
            </a:r>
            <a:r>
              <a:rPr lang="en-US" sz="4000" dirty="0" smtClean="0">
                <a:latin typeface="Arial" panose="020B0604020202020204" pitchFamily="34" charset="0"/>
                <a:cs typeface="Arial" panose="020B0604020202020204" pitchFamily="34" charset="0"/>
              </a:rPr>
              <a:t>urveillance</a:t>
            </a:r>
          </a:p>
          <a:p>
            <a:pPr marL="400050" lvl="1" indent="0">
              <a:lnSpc>
                <a:spcPct val="150000"/>
              </a:lnSpc>
              <a:buNone/>
            </a:pPr>
            <a:r>
              <a:rPr lang="en-US" sz="4000" dirty="0" smtClean="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en-US" sz="4000" u="sng" dirty="0">
                <a:solidFill>
                  <a:srgbClr val="FF0000"/>
                </a:solidFill>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ccess Control</a:t>
            </a:r>
          </a:p>
          <a:p>
            <a:pPr marL="400050" lvl="1" indent="0">
              <a:lnSpc>
                <a:spcPct val="150000"/>
              </a:lnSpc>
              <a:buNone/>
            </a:pPr>
            <a:r>
              <a:rPr lang="en-US" sz="4000" dirty="0">
                <a:latin typeface="Arial" panose="020B0604020202020204" pitchFamily="34" charset="0"/>
                <a:cs typeface="Arial" panose="020B0604020202020204" pitchFamily="34" charset="0"/>
              </a:rPr>
              <a:t>3.	</a:t>
            </a:r>
            <a:r>
              <a:rPr lang="en-US" sz="4000" u="sng" dirty="0">
                <a:solidFill>
                  <a:srgbClr val="FF0000"/>
                </a:solidFill>
                <a:latin typeface="Arial" panose="020B0604020202020204" pitchFamily="34" charset="0"/>
                <a:cs typeface="Arial" panose="020B0604020202020204" pitchFamily="34" charset="0"/>
              </a:rPr>
              <a:t>T</a:t>
            </a:r>
            <a:r>
              <a:rPr lang="en-US" sz="4000" dirty="0">
                <a:latin typeface="Arial" panose="020B0604020202020204" pitchFamily="34" charset="0"/>
                <a:cs typeface="Arial" panose="020B0604020202020204" pitchFamily="34" charset="0"/>
              </a:rPr>
              <a:t>erritoriality</a:t>
            </a:r>
          </a:p>
          <a:p>
            <a:pPr marL="1143000" lvl="1" indent="-742950">
              <a:lnSpc>
                <a:spcPct val="150000"/>
              </a:lnSpc>
              <a:buAutoNum type="arabicPeriod" startAt="4"/>
            </a:pPr>
            <a:r>
              <a:rPr lang="en-US" sz="4000" dirty="0" smtClean="0">
                <a:latin typeface="Arial" panose="020B0604020202020204" pitchFamily="34" charset="0"/>
                <a:cs typeface="Arial" panose="020B0604020202020204" pitchFamily="34" charset="0"/>
              </a:rPr>
              <a:t>Maintenance </a:t>
            </a:r>
            <a:r>
              <a:rPr lang="en-US" sz="1900" dirty="0">
                <a:latin typeface="Arial" panose="020B0604020202020204" pitchFamily="34" charset="0"/>
                <a:cs typeface="Arial" panose="020B0604020202020204" pitchFamily="34" charset="0"/>
              </a:rPr>
              <a:t>(Broken Windows</a:t>
            </a:r>
            <a:r>
              <a:rPr lang="en-US" sz="1900" dirty="0" smtClean="0">
                <a:latin typeface="Arial" panose="020B0604020202020204" pitchFamily="34" charset="0"/>
                <a:cs typeface="Arial" panose="020B0604020202020204" pitchFamily="34" charset="0"/>
              </a:rPr>
              <a:t>)</a:t>
            </a:r>
          </a:p>
          <a:p>
            <a:pPr marL="400050" lvl="1">
              <a:lnSpc>
                <a:spcPct val="150000"/>
              </a:lnSpc>
            </a:pPr>
            <a:endParaRPr lang="en-US" sz="1900" dirty="0" smtClean="0">
              <a:latin typeface="Arial" panose="020B0604020202020204" pitchFamily="34" charset="0"/>
              <a:cs typeface="Arial" panose="020B0604020202020204" pitchFamily="34" charset="0"/>
            </a:endParaRPr>
          </a:p>
          <a:p>
            <a:pPr marL="400050" lvl="1">
              <a:lnSpc>
                <a:spcPct val="150000"/>
              </a:lnSpc>
            </a:pPr>
            <a:endParaRPr lang="en-US" sz="1900" dirty="0">
              <a:latin typeface="Arial" panose="020B0604020202020204" pitchFamily="34" charset="0"/>
              <a:cs typeface="Arial" panose="020B0604020202020204" pitchFamily="34" charset="0"/>
            </a:endParaRPr>
          </a:p>
          <a:p>
            <a:pPr marL="400050" lvl="1" indent="0">
              <a:buNone/>
            </a:pPr>
            <a:r>
              <a:rPr lang="en-US" sz="2000" dirty="0" smtClean="0">
                <a:solidFill>
                  <a:schemeClr val="bg1"/>
                </a:solidFill>
                <a:latin typeface="Arial" panose="020B0604020202020204" pitchFamily="34" charset="0"/>
                <a:cs typeface="Arial" panose="020B0604020202020204" pitchFamily="34" charset="0"/>
              </a:rPr>
              <a:t>All </a:t>
            </a:r>
            <a:r>
              <a:rPr lang="en-US" sz="2000" dirty="0">
                <a:solidFill>
                  <a:schemeClr val="bg1"/>
                </a:solidFill>
                <a:latin typeface="Arial" panose="020B0604020202020204" pitchFamily="34" charset="0"/>
                <a:cs typeface="Arial" panose="020B0604020202020204" pitchFamily="34" charset="0"/>
              </a:rPr>
              <a:t>principles must work together to have a deterrence effect. </a:t>
            </a:r>
          </a:p>
        </p:txBody>
      </p:sp>
    </p:spTree>
    <p:extLst>
      <p:ext uri="{BB962C8B-B14F-4D97-AF65-F5344CB8AC3E}">
        <p14:creationId xmlns:p14="http://schemas.microsoft.com/office/powerpoint/2010/main" val="1590853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921DFD-E913-40A1-84FB-C9C6A819C5CA}" type="slidenum">
              <a:rPr lang="en-US" smtClean="0"/>
              <a:t>8</a:t>
            </a:fld>
            <a:endParaRPr lang="en-US"/>
          </a:p>
        </p:txBody>
      </p:sp>
      <p:sp>
        <p:nvSpPr>
          <p:cNvPr id="5" name="Title 1"/>
          <p:cNvSpPr txBox="1">
            <a:spLocks/>
          </p:cNvSpPr>
          <p:nvPr/>
        </p:nvSpPr>
        <p:spPr bwMode="auto">
          <a:xfrm>
            <a:off x="457200" y="274638"/>
            <a:ext cx="822960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fontScale="92500"/>
            <a:scene3d>
              <a:camera prst="orthographicFront"/>
              <a:lightRig rig="soft" dir="t"/>
            </a:scene3d>
            <a:sp3d prstMaterial="softEdge">
              <a:bevelT w="25400" h="25400"/>
            </a:sp3d>
          </a:bodyPr>
          <a:lstStyle>
            <a:lvl1pPr algn="r" rtl="0" eaLnBrk="0" fontAlgn="base" hangingPunct="0">
              <a:spcBef>
                <a:spcPct val="0"/>
              </a:spcBef>
              <a:spcAft>
                <a:spcPct val="0"/>
              </a:spcAft>
              <a:defRPr sz="4800" b="1">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fontAlgn="base">
              <a:spcBef>
                <a:spcPct val="0"/>
              </a:spcBef>
              <a:spcAft>
                <a:spcPct val="0"/>
              </a:spcAft>
              <a:defRPr sz="2400" b="1">
                <a:solidFill>
                  <a:schemeClr val="bg1"/>
                </a:solidFill>
                <a:latin typeface="Arial" charset="0"/>
              </a:defRPr>
            </a:lvl6pPr>
            <a:lvl7pPr marL="914400" algn="l" rtl="0" fontAlgn="base">
              <a:spcBef>
                <a:spcPct val="0"/>
              </a:spcBef>
              <a:spcAft>
                <a:spcPct val="0"/>
              </a:spcAft>
              <a:defRPr sz="2400" b="1">
                <a:solidFill>
                  <a:schemeClr val="bg1"/>
                </a:solidFill>
                <a:latin typeface="Arial" charset="0"/>
              </a:defRPr>
            </a:lvl7pPr>
            <a:lvl8pPr marL="1371600" algn="l" rtl="0" fontAlgn="base">
              <a:spcBef>
                <a:spcPct val="0"/>
              </a:spcBef>
              <a:spcAft>
                <a:spcPct val="0"/>
              </a:spcAft>
              <a:defRPr sz="2400" b="1">
                <a:solidFill>
                  <a:schemeClr val="bg1"/>
                </a:solidFill>
                <a:latin typeface="Arial" charset="0"/>
              </a:defRPr>
            </a:lvl8pPr>
            <a:lvl9pPr marL="1828800" algn="l" rtl="0" fontAlgn="base">
              <a:spcBef>
                <a:spcPct val="0"/>
              </a:spcBef>
              <a:spcAft>
                <a:spcPct val="0"/>
              </a:spcAft>
              <a:defRPr sz="2400" b="1">
                <a:solidFill>
                  <a:schemeClr val="bg1"/>
                </a:solidFill>
                <a:latin typeface="Arial" charset="0"/>
              </a:defRPr>
            </a:lvl9pPr>
          </a:lstStyle>
          <a:p>
            <a:r>
              <a:rPr lang="en-US" kern="0" dirty="0" smtClean="0">
                <a:solidFill>
                  <a:srgbClr val="0070C0"/>
                </a:solidFill>
              </a:rPr>
              <a:t>3 Basic Concepts of CPTED</a:t>
            </a:r>
            <a:endParaRPr lang="en-US" kern="0" dirty="0">
              <a:solidFill>
                <a:srgbClr val="0070C0"/>
              </a:solidFill>
            </a:endParaRPr>
          </a:p>
        </p:txBody>
      </p:sp>
      <p:sp>
        <p:nvSpPr>
          <p:cNvPr id="6" name="Content Placeholder 2"/>
          <p:cNvSpPr txBox="1">
            <a:spLocks/>
          </p:cNvSpPr>
          <p:nvPr/>
        </p:nvSpPr>
        <p:spPr bwMode="auto">
          <a:xfrm>
            <a:off x="411018" y="1219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anchor="t" anchorCtr="0" compatLnSpc="1">
            <a:prstTxWarp prst="textNoShape">
              <a:avLst/>
            </a:prstTxWarp>
          </a:bodyPr>
          <a:lstStyle>
            <a:lvl1pPr marL="0" marR="64008" indent="0" algn="r" rtl="0" eaLnBrk="0" fontAlgn="base" hangingPunct="0">
              <a:spcBef>
                <a:spcPct val="20000"/>
              </a:spcBef>
              <a:spcAft>
                <a:spcPct val="0"/>
              </a:spcAft>
              <a:buNone/>
              <a:defRPr sz="3200">
                <a:solidFill>
                  <a:schemeClr val="tx2"/>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400050" lvl="1" algn="l"/>
            <a:r>
              <a:rPr lang="en-US" kern="0" dirty="0" smtClean="0"/>
              <a:t>1.	Surveillance(</a:t>
            </a:r>
            <a:r>
              <a:rPr lang="en-US" kern="0" dirty="0" smtClean="0">
                <a:solidFill>
                  <a:srgbClr val="FF0000"/>
                </a:solidFill>
              </a:rPr>
              <a:t>Can someone be seen?</a:t>
            </a:r>
            <a:r>
              <a:rPr lang="en-US" kern="0" dirty="0" smtClean="0"/>
              <a:t>)</a:t>
            </a:r>
          </a:p>
          <a:p>
            <a:pPr marL="400050" lvl="1" algn="l"/>
            <a:endParaRPr lang="en-US" kern="0" dirty="0" smtClean="0"/>
          </a:p>
          <a:p>
            <a:pPr marL="400050" lvl="1" algn="l"/>
            <a:r>
              <a:rPr lang="en-US" kern="0" dirty="0" smtClean="0"/>
              <a:t>2.	Access Control(</a:t>
            </a:r>
            <a:r>
              <a:rPr lang="en-US" kern="0" dirty="0" smtClean="0">
                <a:solidFill>
                  <a:srgbClr val="FF0000"/>
                </a:solidFill>
              </a:rPr>
              <a:t>Can someone get in and out?</a:t>
            </a:r>
            <a:r>
              <a:rPr lang="en-US" kern="0" dirty="0" smtClean="0"/>
              <a:t>)</a:t>
            </a:r>
          </a:p>
          <a:p>
            <a:pPr marL="400050" lvl="1" algn="l"/>
            <a:endParaRPr lang="en-US" kern="0" dirty="0" smtClean="0"/>
          </a:p>
          <a:p>
            <a:pPr marL="857250" lvl="1" indent="-457200" algn="l">
              <a:buFontTx/>
              <a:buAutoNum type="arabicPeriod" startAt="3"/>
            </a:pPr>
            <a:r>
              <a:rPr lang="en-US" kern="0" dirty="0" smtClean="0"/>
              <a:t>Territoriality	(</a:t>
            </a:r>
            <a:r>
              <a:rPr lang="en-US" kern="0" dirty="0" smtClean="0">
                <a:solidFill>
                  <a:srgbClr val="FF0000"/>
                </a:solidFill>
              </a:rPr>
              <a:t>Does anyone care what happens? </a:t>
            </a:r>
          </a:p>
          <a:p>
            <a:pPr marL="400050" lvl="1" algn="l"/>
            <a:r>
              <a:rPr lang="en-US" kern="0" dirty="0" smtClean="0">
                <a:solidFill>
                  <a:srgbClr val="FF0000"/>
                </a:solidFill>
              </a:rPr>
              <a:t>			  Is there a sense of ownership?</a:t>
            </a:r>
            <a:r>
              <a:rPr lang="en-US" kern="0" dirty="0" smtClean="0">
                <a:solidFill>
                  <a:srgbClr val="002060"/>
                </a:solidFill>
              </a:rPr>
              <a:t>)</a:t>
            </a:r>
            <a:endParaRPr lang="en-US" kern="0" dirty="0" smtClean="0">
              <a:solidFill>
                <a:srgbClr val="FF0000"/>
              </a:solidFill>
            </a:endParaRPr>
          </a:p>
          <a:p>
            <a:pPr marL="400050" lvl="1" algn="l"/>
            <a:endParaRPr lang="en-US" kern="0" dirty="0" smtClean="0"/>
          </a:p>
          <a:p>
            <a:pPr marL="400050" lvl="1" algn="l"/>
            <a:r>
              <a:rPr lang="en-US" kern="0" dirty="0" smtClean="0">
                <a:solidFill>
                  <a:schemeClr val="bg1"/>
                </a:solidFill>
              </a:rPr>
              <a:t>4.	</a:t>
            </a:r>
            <a:r>
              <a:rPr lang="en-US" b="1" u="sng" kern="0" dirty="0" smtClean="0">
                <a:solidFill>
                  <a:schemeClr val="bg1"/>
                </a:solidFill>
              </a:rPr>
              <a:t>Maintenance</a:t>
            </a:r>
            <a:endParaRPr lang="en-US" b="1" u="sng" kern="0" dirty="0">
              <a:solidFill>
                <a:schemeClr val="bg1"/>
              </a:solidFill>
            </a:endParaRPr>
          </a:p>
        </p:txBody>
      </p:sp>
    </p:spTree>
    <p:extLst>
      <p:ext uri="{BB962C8B-B14F-4D97-AF65-F5344CB8AC3E}">
        <p14:creationId xmlns:p14="http://schemas.microsoft.com/office/powerpoint/2010/main" val="436577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921DFD-E913-40A1-84FB-C9C6A819C5CA}" type="slidenum">
              <a:rPr lang="en-US" smtClean="0"/>
              <a:t>9</a:t>
            </a:fld>
            <a:endParaRPr lang="en-US"/>
          </a:p>
        </p:txBody>
      </p:sp>
      <p:sp>
        <p:nvSpPr>
          <p:cNvPr id="5" name="Rectangle 2"/>
          <p:cNvSpPr txBox="1">
            <a:spLocks noChangeArrowheads="1"/>
          </p:cNvSpPr>
          <p:nvPr/>
        </p:nvSpPr>
        <p:spPr bwMode="auto">
          <a:xfrm>
            <a:off x="357909" y="383822"/>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scene3d>
              <a:camera prst="orthographicFront"/>
              <a:lightRig rig="soft" dir="t"/>
            </a:scene3d>
            <a:sp3d prstMaterial="softEdge">
              <a:bevelT w="25400" h="25400"/>
            </a:sp3d>
          </a:bodyPr>
          <a:lstStyle>
            <a:lvl1pPr algn="r" rtl="0" eaLnBrk="0" fontAlgn="base" hangingPunct="0">
              <a:spcBef>
                <a:spcPct val="0"/>
              </a:spcBef>
              <a:spcAft>
                <a:spcPct val="0"/>
              </a:spcAft>
              <a:defRPr sz="4800" b="1">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fontAlgn="base">
              <a:spcBef>
                <a:spcPct val="0"/>
              </a:spcBef>
              <a:spcAft>
                <a:spcPct val="0"/>
              </a:spcAft>
              <a:defRPr sz="2400" b="1">
                <a:solidFill>
                  <a:schemeClr val="bg1"/>
                </a:solidFill>
                <a:latin typeface="Arial" charset="0"/>
              </a:defRPr>
            </a:lvl6pPr>
            <a:lvl7pPr marL="914400" algn="l" rtl="0" fontAlgn="base">
              <a:spcBef>
                <a:spcPct val="0"/>
              </a:spcBef>
              <a:spcAft>
                <a:spcPct val="0"/>
              </a:spcAft>
              <a:defRPr sz="2400" b="1">
                <a:solidFill>
                  <a:schemeClr val="bg1"/>
                </a:solidFill>
                <a:latin typeface="Arial" charset="0"/>
              </a:defRPr>
            </a:lvl7pPr>
            <a:lvl8pPr marL="1371600" algn="l" rtl="0" fontAlgn="base">
              <a:spcBef>
                <a:spcPct val="0"/>
              </a:spcBef>
              <a:spcAft>
                <a:spcPct val="0"/>
              </a:spcAft>
              <a:defRPr sz="2400" b="1">
                <a:solidFill>
                  <a:schemeClr val="bg1"/>
                </a:solidFill>
                <a:latin typeface="Arial" charset="0"/>
              </a:defRPr>
            </a:lvl8pPr>
            <a:lvl9pPr marL="1828800" algn="l" rtl="0" fontAlgn="base">
              <a:spcBef>
                <a:spcPct val="0"/>
              </a:spcBef>
              <a:spcAft>
                <a:spcPct val="0"/>
              </a:spcAft>
              <a:defRPr sz="2400" b="1">
                <a:solidFill>
                  <a:schemeClr val="bg1"/>
                </a:solidFill>
                <a:latin typeface="Arial" charset="0"/>
              </a:defRPr>
            </a:lvl9pPr>
          </a:lstStyle>
          <a:p>
            <a:pPr algn="l"/>
            <a:r>
              <a:rPr lang="en-US" kern="0" dirty="0" smtClean="0">
                <a:solidFill>
                  <a:schemeClr val="tx1"/>
                </a:solidFill>
                <a:effectLst/>
              </a:rPr>
              <a:t>Surveillance</a:t>
            </a:r>
            <a:endParaRPr lang="en-US" kern="0" dirty="0">
              <a:solidFill>
                <a:schemeClr val="tx1"/>
              </a:solidFill>
              <a:effectLst/>
            </a:endParaRPr>
          </a:p>
        </p:txBody>
      </p:sp>
      <p:pic>
        <p:nvPicPr>
          <p:cNvPr id="6" name="Picture 5"/>
          <p:cNvPicPr>
            <a:picLocks noChangeAspect="1"/>
          </p:cNvPicPr>
          <p:nvPr/>
        </p:nvPicPr>
        <p:blipFill>
          <a:blip r:embed="rId2"/>
          <a:stretch>
            <a:fillRect/>
          </a:stretch>
        </p:blipFill>
        <p:spPr>
          <a:xfrm>
            <a:off x="5029200" y="383822"/>
            <a:ext cx="3810000" cy="2196041"/>
          </a:xfrm>
          <a:prstGeom prst="rect">
            <a:avLst/>
          </a:prstGeom>
        </p:spPr>
      </p:pic>
      <p:sp>
        <p:nvSpPr>
          <p:cNvPr id="7" name="Rectangle 6"/>
          <p:cNvSpPr/>
          <p:nvPr/>
        </p:nvSpPr>
        <p:spPr>
          <a:xfrm>
            <a:off x="0" y="1905000"/>
            <a:ext cx="6477000" cy="3067506"/>
          </a:xfrm>
          <a:prstGeom prst="rect">
            <a:avLst/>
          </a:prstGeom>
        </p:spPr>
        <p:txBody>
          <a:bodyPr wrap="square">
            <a:spAutoFit/>
          </a:bodyPr>
          <a:lstStyle/>
          <a:p>
            <a:pPr marL="365760" lvl="0" indent="-256032" fontAlgn="auto">
              <a:spcBef>
                <a:spcPts val="400"/>
              </a:spcBef>
              <a:spcAft>
                <a:spcPts val="0"/>
              </a:spcAft>
              <a:buClr>
                <a:srgbClr val="2DA2BF"/>
              </a:buClr>
              <a:buSzPct val="68000"/>
              <a:buFont typeface="Wingdings 3"/>
              <a:buChar char=""/>
            </a:pPr>
            <a:r>
              <a:rPr lang="en-US" sz="2000" dirty="0">
                <a:solidFill>
                  <a:prstClr val="black"/>
                </a:solidFill>
                <a:latin typeface="Lucida Sans Unicode"/>
              </a:rPr>
              <a:t>The ability to see and to be seen.</a:t>
            </a:r>
          </a:p>
          <a:p>
            <a:pPr marL="365760" lvl="0" indent="-256032" fontAlgn="auto">
              <a:spcBef>
                <a:spcPts val="400"/>
              </a:spcBef>
              <a:spcAft>
                <a:spcPts val="0"/>
              </a:spcAft>
              <a:buClr>
                <a:srgbClr val="2DA2BF"/>
              </a:buClr>
              <a:buSzPct val="68000"/>
              <a:buFont typeface="Wingdings 3"/>
              <a:buChar char=""/>
            </a:pPr>
            <a:endParaRPr lang="en-US" sz="2000" dirty="0">
              <a:solidFill>
                <a:prstClr val="black"/>
              </a:solidFill>
              <a:latin typeface="Lucida Sans Unicode"/>
            </a:endParaRPr>
          </a:p>
          <a:p>
            <a:pPr marL="365760" lvl="0" indent="-256032" fontAlgn="auto">
              <a:spcBef>
                <a:spcPts val="400"/>
              </a:spcBef>
              <a:spcAft>
                <a:spcPts val="0"/>
              </a:spcAft>
              <a:buClr>
                <a:srgbClr val="2DA2BF"/>
              </a:buClr>
              <a:buSzPct val="68000"/>
              <a:buFont typeface="Wingdings 3"/>
              <a:buChar char=""/>
            </a:pPr>
            <a:r>
              <a:rPr lang="en-US" sz="2000" dirty="0">
                <a:solidFill>
                  <a:prstClr val="black"/>
                </a:solidFill>
                <a:latin typeface="Lucida Sans Unicode"/>
              </a:rPr>
              <a:t>People must be able to see illegal acts taking place to take action to defend property or to prevent crime .  </a:t>
            </a:r>
          </a:p>
          <a:p>
            <a:pPr marL="365760" lvl="0" indent="-256032" fontAlgn="auto">
              <a:spcBef>
                <a:spcPts val="400"/>
              </a:spcBef>
              <a:spcAft>
                <a:spcPts val="0"/>
              </a:spcAft>
              <a:buClr>
                <a:srgbClr val="2DA2BF"/>
              </a:buClr>
              <a:buSzPct val="68000"/>
              <a:buFont typeface="Wingdings 3"/>
              <a:buChar char=""/>
            </a:pPr>
            <a:endParaRPr lang="en-US" sz="2000" dirty="0">
              <a:solidFill>
                <a:prstClr val="black"/>
              </a:solidFill>
              <a:latin typeface="Lucida Sans Unicode"/>
            </a:endParaRPr>
          </a:p>
          <a:p>
            <a:pPr marL="365760" lvl="0" indent="-256032" fontAlgn="auto">
              <a:spcBef>
                <a:spcPts val="400"/>
              </a:spcBef>
              <a:spcAft>
                <a:spcPts val="0"/>
              </a:spcAft>
              <a:buClr>
                <a:srgbClr val="2DA2BF"/>
              </a:buClr>
              <a:buSzPct val="68000"/>
              <a:buFont typeface="Wingdings 3"/>
              <a:buChar char=""/>
            </a:pPr>
            <a:r>
              <a:rPr lang="en-US" sz="2000" dirty="0">
                <a:solidFill>
                  <a:prstClr val="black"/>
                </a:solidFill>
                <a:latin typeface="Lucida Sans Unicode"/>
              </a:rPr>
              <a:t>Surveillance puts the offender under threat of being observed, and therefore identified and apprehended. </a:t>
            </a:r>
          </a:p>
        </p:txBody>
      </p:sp>
    </p:spTree>
    <p:extLst>
      <p:ext uri="{BB962C8B-B14F-4D97-AF65-F5344CB8AC3E}">
        <p14:creationId xmlns:p14="http://schemas.microsoft.com/office/powerpoint/2010/main" val="178325323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1170</Words>
  <Application>Microsoft Office PowerPoint</Application>
  <PresentationFormat>On-screen Show (4:3)</PresentationFormat>
  <Paragraphs>201</Paragraphs>
  <Slides>28</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Angsana New</vt:lpstr>
      <vt:lpstr>Arial</vt:lpstr>
      <vt:lpstr>Bookman Old Style</vt:lpstr>
      <vt:lpstr>Lucida Sans Unicode</vt:lpstr>
      <vt:lpstr>Times New Roman</vt:lpstr>
      <vt:lpstr>Wingdings</vt:lpstr>
      <vt:lpstr>Wingdings 3</vt:lpstr>
      <vt:lpstr>Default Design</vt:lpstr>
      <vt:lpstr>PowerPoint Presentation</vt:lpstr>
      <vt:lpstr>PowerPoint Presentation</vt:lpstr>
      <vt:lpstr>Welcome</vt:lpstr>
      <vt:lpstr>Crime Prevention Through Environmental Design CPTED  Officer Kenneth Colon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Development</vt:lpstr>
      <vt:lpstr>Outcome from tonight</vt:lpstr>
      <vt:lpstr>Vision Statement</vt:lpstr>
      <vt:lpstr>Housing as Economic Development</vt:lpstr>
      <vt:lpstr>Capital Facilities</vt:lpstr>
      <vt:lpstr>Safe and Welcoming Downtown</vt:lpstr>
      <vt:lpstr>Capital City</vt:lpstr>
      <vt:lpstr>Business Vitality (1)</vt:lpstr>
      <vt:lpstr>Business Vitality (2)</vt:lpstr>
      <vt:lpstr>Mainstreet</vt:lpstr>
      <vt:lpstr>AJ Mine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2019-07-18T19:46:28Z</dcterms:created>
  <dcterms:modified xsi:type="dcterms:W3CDTF">2020-02-21T02:38:57Z</dcterms:modified>
</cp:coreProperties>
</file>